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70" r:id="rId3"/>
    <p:sldId id="278" r:id="rId4"/>
    <p:sldId id="279" r:id="rId5"/>
    <p:sldId id="273" r:id="rId6"/>
    <p:sldId id="272" r:id="rId7"/>
    <p:sldId id="280" r:id="rId8"/>
    <p:sldId id="267" r:id="rId9"/>
    <p:sldId id="277" r:id="rId10"/>
    <p:sldId id="261" r:id="rId11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586" autoAdjust="0"/>
  </p:normalViewPr>
  <p:slideViewPr>
    <p:cSldViewPr snapToGrid="0">
      <p:cViewPr varScale="1">
        <p:scale>
          <a:sx n="73" d="100"/>
          <a:sy n="73" d="100"/>
        </p:scale>
        <p:origin x="-504" y="-96"/>
      </p:cViewPr>
      <p:guideLst>
        <p:guide orient="horz" pos="162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E0D77-BE50-409B-8775-ED33CE33FDC0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687BF-F5BA-4D93-AFD9-C91840A186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2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46CFC-1F57-48A5-A3AC-299A2B12F3E4}" type="slidenum">
              <a:rPr lang="en-GB" sz="110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GB" sz="11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6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F4CCA1-86E0-47C0-84C2-4DCBCCC4F38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2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14763" y="10236200"/>
            <a:ext cx="292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1" tIns="44609" rIns="89221" bIns="44609" anchor="b"/>
          <a:lstStyle>
            <a:lvl1pPr defTabSz="852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70DE7F-699E-49B5-924D-E3A74A0D4F89}" type="slidenum">
              <a:rPr lang="en-US" altLang="en-US" sz="1100"/>
              <a:pPr algn="r" eaLnBrk="1" hangingPunct="1"/>
              <a:t>3</a:t>
            </a:fld>
            <a:endParaRPr lang="en-US" altLang="en-US" sz="11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4146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4F137-69EE-4522-A97F-F996EDFF88A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6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 userDrawn="1"/>
        </p:nvSpPr>
        <p:spPr bwMode="auto">
          <a:xfrm>
            <a:off x="6048288" y="4359008"/>
            <a:ext cx="4607978" cy="28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626" tIns="40813" rIns="81626" bIns="408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300" dirty="0">
                <a:solidFill>
                  <a:srgbClr val="000000"/>
                </a:solidFill>
                <a:latin typeface="Arial" charset="0"/>
              </a:rPr>
              <a:t>__________________________</a:t>
            </a:r>
          </a:p>
        </p:txBody>
      </p:sp>
      <p:pic>
        <p:nvPicPr>
          <p:cNvPr id="3" name="Picture 5" descr="original_jpeg"/>
          <p:cNvPicPr>
            <a:picLocks noChangeAspect="1" noChangeArrowheads="1"/>
          </p:cNvPicPr>
          <p:nvPr userDrawn="1"/>
        </p:nvPicPr>
        <p:blipFill>
          <a:blip r:embed="rId2" cstate="print"/>
          <a:srcRect l="2972" t="17734" r="84621" b="46306"/>
          <a:stretch>
            <a:fillRect/>
          </a:stretch>
        </p:blipFill>
        <p:spPr bwMode="auto">
          <a:xfrm>
            <a:off x="6189680" y="4692904"/>
            <a:ext cx="287829" cy="2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Sept 2011 - New NW BW Head &amp; Shoulders.JPG"/>
          <p:cNvPicPr>
            <a:picLocks noChangeAspect="1"/>
          </p:cNvPicPr>
          <p:nvPr userDrawn="1"/>
        </p:nvPicPr>
        <p:blipFill>
          <a:blip r:embed="rId3" cstate="print"/>
          <a:srcRect t="12390" b="16406"/>
          <a:stretch>
            <a:fillRect/>
          </a:stretch>
        </p:blipFill>
        <p:spPr bwMode="auto">
          <a:xfrm>
            <a:off x="6538605" y="4691823"/>
            <a:ext cx="268821" cy="2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6781630" y="4602136"/>
            <a:ext cx="1910261" cy="43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6" tIns="40813" rIns="81626" bIns="40813">
            <a:spAutoFit/>
          </a:bodyPr>
          <a:lstStyle/>
          <a:p>
            <a:pPr eaLnBrk="0" hangingPunct="0">
              <a:defRPr/>
            </a:pPr>
            <a:r>
              <a:rPr lang="en-GB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@</a:t>
            </a:r>
            <a:r>
              <a:rPr lang="en-GB" sz="2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nwalley</a:t>
            </a:r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01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1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44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EB06-C136-4569-8C1A-12EF75B43B7F}" type="datetimeFigureOut">
              <a:rPr lang="en-GB" smtClean="0"/>
              <a:pPr/>
              <a:t>07/12/15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95A61-F688-45DD-A819-6C9C82CF64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5" descr="original_jpeg"/>
          <p:cNvPicPr>
            <a:picLocks noChangeAspect="1" noChangeArrowheads="1"/>
          </p:cNvPicPr>
          <p:nvPr userDrawn="1"/>
        </p:nvPicPr>
        <p:blipFill>
          <a:blip r:embed="rId17" cstate="print"/>
          <a:srcRect l="2972" t="17734" r="84621" b="46306"/>
          <a:stretch>
            <a:fillRect/>
          </a:stretch>
        </p:blipFill>
        <p:spPr bwMode="auto">
          <a:xfrm>
            <a:off x="6491203" y="4666393"/>
            <a:ext cx="336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ept 2011 - New NW BW Head &amp; Shoulders.JPG"/>
          <p:cNvPicPr>
            <a:picLocks noChangeAspect="1"/>
          </p:cNvPicPr>
          <p:nvPr userDrawn="1"/>
        </p:nvPicPr>
        <p:blipFill>
          <a:blip r:embed="rId18" cstate="print"/>
          <a:srcRect t="12390" b="16406"/>
          <a:stretch>
            <a:fillRect/>
          </a:stretch>
        </p:blipFill>
        <p:spPr bwMode="auto">
          <a:xfrm>
            <a:off x="6899190" y="4664805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7183353" y="4614323"/>
            <a:ext cx="2233612" cy="41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@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nwalley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492240" y="4602480"/>
            <a:ext cx="221488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22.jpeg"/><Relationship Id="rId21" Type="http://schemas.openxmlformats.org/officeDocument/2006/relationships/image" Target="../media/image23.png"/><Relationship Id="rId22" Type="http://schemas.openxmlformats.org/officeDocument/2006/relationships/image" Target="../media/image24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8" Type="http://schemas.openxmlformats.org/officeDocument/2006/relationships/image" Target="../media/image20.jpeg"/><Relationship Id="rId19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jpeg"/><Relationship Id="rId16" Type="http://schemas.openxmlformats.org/officeDocument/2006/relationships/image" Target="../media/image38.jpeg"/><Relationship Id="rId17" Type="http://schemas.openxmlformats.org/officeDocument/2006/relationships/image" Target="../media/image39.jpeg"/><Relationship Id="rId18" Type="http://schemas.openxmlformats.org/officeDocument/2006/relationships/image" Target="../media/image40.jpeg"/><Relationship Id="rId19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11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44.jpeg"/><Relationship Id="rId5" Type="http://schemas.openxmlformats.org/officeDocument/2006/relationships/image" Target="../media/image31.jpeg"/><Relationship Id="rId6" Type="http://schemas.openxmlformats.org/officeDocument/2006/relationships/image" Target="../media/image18.jpeg"/><Relationship Id="rId7" Type="http://schemas.openxmlformats.org/officeDocument/2006/relationships/image" Target="../media/image45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ivision.com/wp-content/uploads/2013/03/RT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9" y="253488"/>
            <a:ext cx="4990366" cy="32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Box 9"/>
          <p:cNvSpPr txBox="1">
            <a:spLocks noChangeArrowheads="1"/>
          </p:cNvSpPr>
          <p:nvPr/>
        </p:nvSpPr>
        <p:spPr bwMode="auto">
          <a:xfrm>
            <a:off x="642025" y="3056090"/>
            <a:ext cx="8437123" cy="7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6" tIns="40813" rIns="81626" bIns="40813">
            <a:spAutoFit/>
          </a:bodyPr>
          <a:lstStyle/>
          <a:p>
            <a:pPr>
              <a:defRPr/>
            </a:pPr>
            <a:r>
              <a:rPr lang="en-GB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The Consumer Tech Conundrum</a:t>
            </a:r>
            <a:endParaRPr lang="en-GB" sz="2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33472"/>
            <a:ext cx="3811019" cy="510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88" tIns="35794" rIns="71588" bIns="35794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5" descr="original_jpeg"/>
          <p:cNvPicPr>
            <a:picLocks noChangeAspect="1" noChangeArrowheads="1"/>
          </p:cNvPicPr>
          <p:nvPr/>
        </p:nvPicPr>
        <p:blipFill>
          <a:blip r:embed="rId4" cstate="print"/>
          <a:srcRect l="2972" t="17734" r="84621" b="46306"/>
          <a:stretch>
            <a:fillRect/>
          </a:stretch>
        </p:blipFill>
        <p:spPr bwMode="auto">
          <a:xfrm>
            <a:off x="642025" y="4215319"/>
            <a:ext cx="577307" cy="57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30757" y="4215319"/>
            <a:ext cx="3748391" cy="85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9153525" y="5986463"/>
            <a:ext cx="1538288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20" tIns="53363" rIns="102620" bIns="53363">
            <a:spAutoFit/>
          </a:bodyPr>
          <a:lstStyle/>
          <a:p>
            <a:pPr defTabSz="509588">
              <a:buClr>
                <a:srgbClr val="5F5F5F"/>
              </a:buClr>
              <a:buSzPct val="100000"/>
              <a:tabLst>
                <a:tab pos="0" algn="l"/>
                <a:tab pos="1039813" algn="l"/>
                <a:tab pos="2082800" algn="l"/>
                <a:tab pos="3125788" algn="l"/>
                <a:tab pos="4168775" algn="l"/>
                <a:tab pos="5211763" algn="l"/>
                <a:tab pos="6253163" algn="l"/>
                <a:tab pos="7296150" algn="l"/>
                <a:tab pos="8339138" algn="l"/>
                <a:tab pos="9382125" algn="l"/>
                <a:tab pos="10425113" algn="l"/>
                <a:tab pos="11466513" algn="l"/>
              </a:tabLst>
            </a:pPr>
            <a:r>
              <a:rPr lang="en-GB" sz="2700">
                <a:solidFill>
                  <a:srgbClr val="92D050"/>
                </a:solidFill>
                <a:latin typeface="Calibri" pitchFamily="34" charset="0"/>
                <a:ea typeface="MS Gothic" pitchFamily="49" charset="-128"/>
              </a:rPr>
              <a:t>End</a:t>
            </a:r>
            <a:r>
              <a:rPr lang="en-GB" sz="2700">
                <a:solidFill>
                  <a:schemeClr val="bg1"/>
                </a:solidFill>
                <a:latin typeface="Calibri" pitchFamily="34" charset="0"/>
                <a:ea typeface="MS Gothic" pitchFamily="49" charset="-128"/>
              </a:rPr>
              <a:t>	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17538" y="5765800"/>
            <a:ext cx="44465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eaLnBrk="0" hangingPunct="0">
              <a:defRPr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nigel.walley@decipher.co.uk</a:t>
            </a:r>
          </a:p>
          <a:p>
            <a:pPr eaLnBrk="0" hangingPunct="0"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02087474592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17538" y="3589338"/>
            <a:ext cx="4449762" cy="50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Nigel Walley</a:t>
            </a:r>
          </a:p>
          <a:p>
            <a:pPr eaLnBrk="0" hangingPunct="0">
              <a:defRPr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Managing Director – Decipher Group</a:t>
            </a:r>
          </a:p>
        </p:txBody>
      </p:sp>
      <p:pic>
        <p:nvPicPr>
          <p:cNvPr id="48" name="Picture 5" descr="original_jpeg"/>
          <p:cNvPicPr>
            <a:picLocks noChangeAspect="1" noChangeArrowheads="1"/>
          </p:cNvPicPr>
          <p:nvPr/>
        </p:nvPicPr>
        <p:blipFill>
          <a:blip r:embed="rId2" cstate="print"/>
          <a:srcRect l="2972" t="17734" r="84621" b="46306"/>
          <a:stretch>
            <a:fillRect/>
          </a:stretch>
        </p:blipFill>
        <p:spPr bwMode="auto">
          <a:xfrm>
            <a:off x="2763839" y="1253173"/>
            <a:ext cx="1381308" cy="138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Sept 2011 - New NW BW Head &amp; Shoulders.JPG"/>
          <p:cNvPicPr>
            <a:picLocks noChangeAspect="1"/>
          </p:cNvPicPr>
          <p:nvPr/>
        </p:nvPicPr>
        <p:blipFill>
          <a:blip r:embed="rId3" cstate="print"/>
          <a:srcRect t="12390" b="16406"/>
          <a:stretch>
            <a:fillRect/>
          </a:stretch>
        </p:blipFill>
        <p:spPr bwMode="auto">
          <a:xfrm>
            <a:off x="771526" y="1218248"/>
            <a:ext cx="1341543" cy="142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728663" y="2692400"/>
            <a:ext cx="2233612" cy="32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eaLnBrk="0" hangingPunct="0"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@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nwalley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86038" y="2692400"/>
            <a:ext cx="2325687" cy="32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eaLnBrk="0" hangingPunct="0"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@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DecipherOffAir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87338" y="209550"/>
            <a:ext cx="7529512" cy="4000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GB" altLang="en-GB" sz="2000" dirty="0" smtClean="0">
                <a:solidFill>
                  <a:srgbClr val="92D050"/>
                </a:solidFill>
              </a:rPr>
              <a:t>The Five Stages Of TV</a:t>
            </a:r>
            <a:endParaRPr lang="en-GB" altLang="en-GB" sz="2000" dirty="0">
              <a:solidFill>
                <a:srgbClr val="92D050"/>
              </a:solidFill>
            </a:endParaRPr>
          </a:p>
        </p:txBody>
      </p:sp>
      <p:sp>
        <p:nvSpPr>
          <p:cNvPr id="40" name="Notched Right Arrow 39"/>
          <p:cNvSpPr/>
          <p:nvPr/>
        </p:nvSpPr>
        <p:spPr>
          <a:xfrm>
            <a:off x="387350" y="1625601"/>
            <a:ext cx="5335588" cy="604838"/>
          </a:xfrm>
          <a:prstGeom prst="notchedRightArrow">
            <a:avLst>
              <a:gd name="adj1" fmla="val 46723"/>
              <a:gd name="adj2" fmla="val 5061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978680" y="1032777"/>
            <a:ext cx="1768475" cy="1410093"/>
            <a:chOff x="6978679" y="956058"/>
            <a:chExt cx="1768475" cy="1410398"/>
          </a:xfrm>
        </p:grpSpPr>
        <p:pic>
          <p:nvPicPr>
            <p:cNvPr id="9237" name="Picture 21" descr="120106 - LG - Google TV.jpg"/>
            <p:cNvPicPr>
              <a:picLocks noChangeAspect="1"/>
            </p:cNvPicPr>
            <p:nvPr/>
          </p:nvPicPr>
          <p:blipFill>
            <a:blip r:embed="rId3" cstate="print"/>
            <a:srcRect l="4868" t="15141" r="5869" b="6490"/>
            <a:stretch>
              <a:fillRect/>
            </a:stretch>
          </p:blipFill>
          <p:spPr bwMode="auto">
            <a:xfrm>
              <a:off x="7170566" y="1288604"/>
              <a:ext cx="1541884" cy="1077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6978679" y="956058"/>
              <a:ext cx="1768475" cy="1213633"/>
              <a:chOff x="8166838" y="2090052"/>
              <a:chExt cx="2044417" cy="1429942"/>
            </a:xfrm>
          </p:grpSpPr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8166838" y="2090052"/>
                <a:ext cx="2044417" cy="722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4269" tIns="52135" rIns="104269" bIns="52135">
                <a:spAutoFit/>
              </a:bodyPr>
              <a:lstStyle/>
              <a:p>
                <a:pPr algn="ctr">
                  <a:defRPr/>
                </a:pPr>
                <a:r>
                  <a:rPr lang="en-GB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itchFamily="34" charset="0"/>
                  </a:rPr>
                  <a:t>Cloud</a:t>
                </a:r>
              </a:p>
              <a:p>
                <a:pPr algn="ctr">
                  <a:defRPr/>
                </a:pPr>
                <a:endPara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endPara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Arial" pitchFamily="-1" charset="0"/>
                </a:endParaRPr>
              </a:p>
            </p:txBody>
          </p:sp>
          <p:pic>
            <p:nvPicPr>
              <p:cNvPr id="9240" name="Picture 4" descr="http://4.bp.blogspot.com/-6g_qQdiVCcQ/TVsB2jVgXJI/AAAAAAAAAJ8/kZuMjNXbtSk/s400/clou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85949" y="2544417"/>
                <a:ext cx="1647947" cy="975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45826" y="932438"/>
            <a:ext cx="1573212" cy="1514386"/>
            <a:chOff x="770791" y="1946684"/>
            <a:chExt cx="1841500" cy="1668455"/>
          </a:xfrm>
        </p:grpSpPr>
        <p:sp>
          <p:nvSpPr>
            <p:cNvPr id="6163" name="TextBox 15"/>
            <p:cNvSpPr txBox="1">
              <a:spLocks noChangeArrowheads="1"/>
            </p:cNvSpPr>
            <p:nvPr/>
          </p:nvSpPr>
          <p:spPr bwMode="auto">
            <a:xfrm>
              <a:off x="770791" y="1946684"/>
              <a:ext cx="1841500" cy="675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69" tIns="52135" rIns="104269" bIns="52135">
              <a:spAutoFit/>
            </a:bodyPr>
            <a:lstStyle/>
            <a:p>
              <a:pPr algn="ctr">
                <a:defRPr/>
              </a:pPr>
              <a:endParaRPr lang="en-GB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GB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Simple </a:t>
              </a:r>
              <a:r>
                <a:rPr lang="en-GB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TV</a:t>
              </a: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9236" name="Picture 4" descr="http://www.filmsy.com/wp-content/uploads/2007/06/old-tv-se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BF0"/>
                </a:clrFrom>
                <a:clrTo>
                  <a:srgbClr val="F8FBF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2436" y="2509233"/>
              <a:ext cx="1105906" cy="1105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741291" y="930777"/>
            <a:ext cx="1930400" cy="1717498"/>
            <a:chOff x="1741291" y="930777"/>
            <a:chExt cx="1930400" cy="1717498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741291" y="930777"/>
              <a:ext cx="1930400" cy="1423628"/>
              <a:chOff x="2383155" y="1972487"/>
              <a:chExt cx="2257988" cy="1568058"/>
            </a:xfrm>
          </p:grpSpPr>
          <p:sp>
            <p:nvSpPr>
              <p:cNvPr id="6159" name="TextBox 15"/>
              <p:cNvSpPr txBox="1">
                <a:spLocks noChangeArrowheads="1"/>
              </p:cNvSpPr>
              <p:nvPr/>
            </p:nvSpPr>
            <p:spPr bwMode="auto">
              <a:xfrm>
                <a:off x="2383155" y="1972487"/>
                <a:ext cx="2257988" cy="488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4269" tIns="52135" rIns="104269" bIns="52135">
                <a:spAutoFit/>
              </a:bodyPr>
              <a:lstStyle/>
              <a:p>
                <a:pPr algn="ctr">
                  <a:defRPr/>
                </a:pPr>
                <a:endParaRPr lang="en-GB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r>
                  <a:rPr lang="en-GB" sz="11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itchFamily="34" charset="0"/>
                  </a:rPr>
                  <a:t>Multi-Channel</a:t>
                </a:r>
                <a:endParaRPr lang="en-GB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783953" y="2498248"/>
                <a:ext cx="1501443" cy="1042297"/>
                <a:chOff x="2510990" y="2457304"/>
                <a:chExt cx="1501443" cy="1042297"/>
              </a:xfrm>
            </p:grpSpPr>
            <p:pic>
              <p:nvPicPr>
                <p:cNvPr id="9233" name="Picture 12" descr="http://compasnewsnow.com/wp-content/uploads/2012/07/sony-hd-tv-32-review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10990" y="2457304"/>
                  <a:ext cx="1501443" cy="10422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34" name="Picture 8" descr="https://encrypted-tbn0.gstatic.com/images?q=tbn:ANd9GcQiEFgtBLOyuBYgH0Geu7L2WdG7Dm4SbGLWZH3R5QRiUrK21jesaA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95586" y="2512349"/>
                  <a:ext cx="1335559" cy="8398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31" name="Picture 2" descr="http://www.pocket-lint.com/images/dynamic/32519f980fb07374920f5a6df142f16c77095dd8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9867" y="2375762"/>
              <a:ext cx="935996" cy="27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3590735" y="895693"/>
            <a:ext cx="1746250" cy="1774771"/>
            <a:chOff x="3590735" y="895693"/>
            <a:chExt cx="1746250" cy="1774771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90735" y="895693"/>
              <a:ext cx="1746250" cy="1480166"/>
              <a:chOff x="4406506" y="1921070"/>
              <a:chExt cx="2041525" cy="1631539"/>
            </a:xfrm>
          </p:grpSpPr>
          <p:sp>
            <p:nvSpPr>
              <p:cNvPr id="6155" name="TextBox 16"/>
              <p:cNvSpPr txBox="1">
                <a:spLocks noChangeArrowheads="1"/>
              </p:cNvSpPr>
              <p:nvPr/>
            </p:nvSpPr>
            <p:spPr bwMode="auto">
              <a:xfrm>
                <a:off x="4406506" y="1921070"/>
                <a:ext cx="2041525" cy="489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4269" tIns="52135" rIns="104269" bIns="52135">
                <a:spAutoFit/>
              </a:bodyPr>
              <a:lstStyle/>
              <a:p>
                <a:pPr algn="ctr">
                  <a:defRPr/>
                </a:pPr>
                <a:endParaRPr lang="en-GB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endParaRPr>
              </a:p>
              <a:p>
                <a:pPr algn="ctr">
                  <a:defRPr/>
                </a:pPr>
                <a:r>
                  <a:rPr lang="en-GB" sz="11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itchFamily="34" charset="0"/>
                  </a:rPr>
                  <a:t>Multi-Function</a:t>
                </a:r>
                <a:endParaRPr lang="en-GB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4554891" y="2487644"/>
                <a:ext cx="1724474" cy="1064965"/>
                <a:chOff x="4377462" y="3893363"/>
                <a:chExt cx="1724474" cy="1064965"/>
              </a:xfrm>
            </p:grpSpPr>
            <p:pic>
              <p:nvPicPr>
                <p:cNvPr id="9229" name="Picture 12" descr="http://compasnewsnow.com/wp-content/uploads/2012/07/sony-hd-tv-32-review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377462" y="3893363"/>
                  <a:ext cx="1724474" cy="10649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30" name="Picture 10" descr="https://encrypted-tbn3.gstatic.com/images?q=tbn:ANd9GcRJG2sstRSFhnY-nYwwLDmoHL2x0aNhkLFIBPxbRjwixkF7OGHv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467379" y="3962248"/>
                  <a:ext cx="1564921" cy="8077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32" name="Picture 2" descr="http://www.pocket-lint.com/images/dynamic/32519f980fb07374920f5a6df142f16c77095dd8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7188" y="2397951"/>
              <a:ext cx="935996" cy="27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5347293" y="869916"/>
            <a:ext cx="1746250" cy="1602199"/>
            <a:chOff x="5347293" y="869916"/>
            <a:chExt cx="1746250" cy="160219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4" t="14047" r="13918" b="13745"/>
            <a:stretch/>
          </p:blipFill>
          <p:spPr>
            <a:xfrm>
              <a:off x="5429208" y="1406418"/>
              <a:ext cx="1596926" cy="1065697"/>
            </a:xfrm>
            <a:prstGeom prst="rect">
              <a:avLst/>
            </a:prstGeom>
          </p:spPr>
        </p:pic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5347293" y="869916"/>
              <a:ext cx="1746250" cy="44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69" tIns="52135" rIns="104269" bIns="52135">
              <a:spAutoFit/>
            </a:bodyPr>
            <a:lstStyle/>
            <a:p>
              <a:pPr algn="ctr">
                <a:defRPr/>
              </a:pPr>
              <a:endParaRPr lang="en-GB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GB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Connected &amp; Converged</a:t>
              </a:r>
              <a:endPara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14" y="2288858"/>
            <a:ext cx="981211" cy="55183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132508" y="2455902"/>
            <a:ext cx="1159453" cy="800101"/>
            <a:chOff x="4056783" y="2005445"/>
            <a:chExt cx="1159453" cy="800101"/>
          </a:xfrm>
        </p:grpSpPr>
        <p:grpSp>
          <p:nvGrpSpPr>
            <p:cNvPr id="33" name="Group 42"/>
            <p:cNvGrpSpPr>
              <a:grpSpLocks/>
            </p:cNvGrpSpPr>
            <p:nvPr/>
          </p:nvGrpSpPr>
          <p:grpSpPr bwMode="auto">
            <a:xfrm>
              <a:off x="4648200" y="2005445"/>
              <a:ext cx="568036" cy="571500"/>
              <a:chOff x="6381891" y="1038578"/>
              <a:chExt cx="2142835" cy="1666649"/>
            </a:xfrm>
          </p:grpSpPr>
          <p:pic>
            <p:nvPicPr>
              <p:cNvPr id="36" name="Picture 40" descr="zeebox.jp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81891" y="1038578"/>
                <a:ext cx="2142835" cy="1666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" descr="\\pc26\M\Screengrabs\Zeebox\GTD_screens\IMG_0079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564923" y="1223678"/>
                <a:ext cx="1736481" cy="1302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" name="Picture 5" descr="http://bitterendblog.com/wp-content/uploads/2011/06/3g-iphone-1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4800" y="2036617"/>
              <a:ext cx="322696" cy="48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67" descr="macoob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6783" y="2376921"/>
              <a:ext cx="89334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Picture 2" descr="https://encrypted-tbn1.gstatic.com/images?q=tbn:ANd9GcRxiA-bNWYD-I9YQMpDY9rsigtukCihTS_tykQRV0HNGwQNZPJs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6" r="25890"/>
          <a:stretch>
            <a:fillRect/>
          </a:stretch>
        </p:blipFill>
        <p:spPr bwMode="auto">
          <a:xfrm>
            <a:off x="1003096" y="2418942"/>
            <a:ext cx="7556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2416297" y="2414610"/>
            <a:ext cx="1049770" cy="749652"/>
            <a:chOff x="2545485" y="2127763"/>
            <a:chExt cx="1049770" cy="749652"/>
          </a:xfrm>
        </p:grpSpPr>
        <p:pic>
          <p:nvPicPr>
            <p:cNvPr id="41" name="Picture 2" descr="http://www.potofthots.com/wp-content/uploads/2012/04/Nokia-3310-02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5485" y="2380117"/>
              <a:ext cx="332797" cy="497298"/>
            </a:xfrm>
            <a:prstGeom prst="rect">
              <a:avLst/>
            </a:prstGeom>
            <a:noFill/>
          </p:spPr>
        </p:pic>
        <p:pic>
          <p:nvPicPr>
            <p:cNvPr id="42" name="Picture 4" descr="http://b-i.forbesimg.com/patrickmoorhead/files/2013/04/thick-notebook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12" y="2127763"/>
              <a:ext cx="738043" cy="642279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5527964" y="2452111"/>
            <a:ext cx="1888260" cy="1149061"/>
            <a:chOff x="5527964" y="2037773"/>
            <a:chExt cx="1888260" cy="1149061"/>
          </a:xfrm>
        </p:grpSpPr>
        <p:sp>
          <p:nvSpPr>
            <p:cNvPr id="44" name="Oval 43"/>
            <p:cNvSpPr/>
            <p:nvPr/>
          </p:nvSpPr>
          <p:spPr>
            <a:xfrm>
              <a:off x="5527964" y="2130136"/>
              <a:ext cx="1465118" cy="8832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78" tIns="40089" rIns="80178" bIns="40089" anchor="ctr"/>
            <a:lstStyle/>
            <a:p>
              <a:pPr algn="ctr">
                <a:defRPr/>
              </a:pPr>
              <a:endParaRPr lang="en-GB" sz="12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6764627" y="2037773"/>
              <a:ext cx="394710" cy="331355"/>
              <a:chOff x="6381891" y="1038578"/>
              <a:chExt cx="2142835" cy="1666649"/>
            </a:xfrm>
          </p:grpSpPr>
          <p:pic>
            <p:nvPicPr>
              <p:cNvPr id="50" name="Picture 40" descr="zeebox.jp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381891" y="1038578"/>
                <a:ext cx="2142835" cy="1666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3" descr="\\pc26\M\Screengrabs\Zeebox\GTD_screens\IMG_0079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564923" y="1223678"/>
                <a:ext cx="1736481" cy="1302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6" name="Picture 66" descr="Sky Go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36842" y="2506374"/>
              <a:ext cx="1079382" cy="49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" descr="https://encrypted-tbn1.gstatic.com/images?q=tbn:ANd9GcTGiFJ9gk5EkdVD-qVrngPo6hJXx88oIrst4Ee3LrhUql6OBcP5Gw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047"/>
            <a:stretch>
              <a:fillRect/>
            </a:stretch>
          </p:blipFill>
          <p:spPr bwMode="auto">
            <a:xfrm>
              <a:off x="5555096" y="2753591"/>
              <a:ext cx="347002" cy="426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" descr="https://encrypted-tbn1.gstatic.com/images?q=tbn:ANd9GcTGiFJ9gk5EkdVD-qVrngPo6hJXx88oIrst4Ee3LrhUql6OBcP5Gw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1047"/>
            <a:stretch>
              <a:fillRect/>
            </a:stretch>
          </p:blipFill>
          <p:spPr bwMode="auto">
            <a:xfrm>
              <a:off x="5936096" y="2760518"/>
              <a:ext cx="347002" cy="426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8705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echdigest.tv/IPAd_Ava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079750"/>
            <a:ext cx="960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rack.3.mshcdn.com/media/ZgkyMDEzLzAxLzMwLzA0L1RyYW5zZmVyc0FwLjJkNmZlLmpwZwpwCXRodW1iCTEyMDB4OTYwMD4/c5c4edc6/f16/TransfersApp_MyTransf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136900"/>
            <a:ext cx="8286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1"/>
          <p:cNvSpPr txBox="1">
            <a:spLocks noChangeArrowheads="1"/>
          </p:cNvSpPr>
          <p:nvPr/>
        </p:nvSpPr>
        <p:spPr bwMode="auto">
          <a:xfrm>
            <a:off x="287338" y="161925"/>
            <a:ext cx="752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GB" sz="2000" b="1">
                <a:solidFill>
                  <a:srgbClr val="92D050"/>
                </a:solidFill>
                <a:latin typeface="Calibri" panose="020F0502020204030204" pitchFamily="34" charset="0"/>
              </a:rPr>
              <a:t>The Future - The New Connected Home</a:t>
            </a:r>
          </a:p>
        </p:txBody>
      </p:sp>
      <p:sp>
        <p:nvSpPr>
          <p:cNvPr id="77" name="Oval 76"/>
          <p:cNvSpPr/>
          <p:nvPr/>
        </p:nvSpPr>
        <p:spPr>
          <a:xfrm>
            <a:off x="627063" y="1997075"/>
            <a:ext cx="8091487" cy="1517650"/>
          </a:xfrm>
          <a:prstGeom prst="ellips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3" tIns="52128" rIns="104253" bIns="5212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222" name="Picture 21" descr="120106 - LG - Google TV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15141" r="5869" b="6490"/>
          <a:stretch>
            <a:fillRect/>
          </a:stretch>
        </p:blipFill>
        <p:spPr bwMode="auto">
          <a:xfrm>
            <a:off x="381000" y="2862263"/>
            <a:ext cx="18637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02"/>
          <p:cNvSpPr txBox="1">
            <a:spLocks noChangeArrowheads="1"/>
          </p:cNvSpPr>
          <p:nvPr/>
        </p:nvSpPr>
        <p:spPr bwMode="auto">
          <a:xfrm>
            <a:off x="5256213" y="4064000"/>
            <a:ext cx="3035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3" tIns="52128" rIns="104253" bIns="5212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595959"/>
                </a:solidFill>
                <a:latin typeface="Calibri" panose="020F0502020204030204" pitchFamily="34" charset="0"/>
              </a:rPr>
              <a:t>Device / Apps</a:t>
            </a:r>
          </a:p>
          <a:p>
            <a:pPr algn="ctr" eaLnBrk="1" hangingPunct="1"/>
            <a:r>
              <a:rPr lang="en-US" altLang="en-US" sz="1100" b="1">
                <a:solidFill>
                  <a:srgbClr val="595959"/>
                </a:solidFill>
                <a:latin typeface="Calibri" panose="020F0502020204030204" pitchFamily="34" charset="0"/>
              </a:rPr>
              <a:t>The Operator’s Mobile App</a:t>
            </a:r>
          </a:p>
        </p:txBody>
      </p:sp>
      <p:sp>
        <p:nvSpPr>
          <p:cNvPr id="9224" name="Text Box 102"/>
          <p:cNvSpPr txBox="1">
            <a:spLocks noChangeArrowheads="1"/>
          </p:cNvSpPr>
          <p:nvPr/>
        </p:nvSpPr>
        <p:spPr bwMode="auto">
          <a:xfrm>
            <a:off x="346075" y="4089400"/>
            <a:ext cx="1898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3" tIns="52128" rIns="104253" bIns="5212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595959"/>
                </a:solidFill>
                <a:latin typeface="Calibri" panose="020F0502020204030204" pitchFamily="34" charset="0"/>
              </a:rPr>
              <a:t>Smart TV</a:t>
            </a:r>
          </a:p>
          <a:p>
            <a:pPr algn="ctr" eaLnBrk="1" hangingPunct="1"/>
            <a:r>
              <a:rPr lang="en-US" altLang="en-US" sz="1100" b="1">
                <a:solidFill>
                  <a:srgbClr val="595959"/>
                </a:solidFill>
                <a:latin typeface="Calibri" panose="020F0502020204030204" pitchFamily="34" charset="0"/>
              </a:rPr>
              <a:t>The Operator’s Platform App</a:t>
            </a:r>
          </a:p>
        </p:txBody>
      </p:sp>
      <p:sp>
        <p:nvSpPr>
          <p:cNvPr id="9225" name="Text Box 102"/>
          <p:cNvSpPr txBox="1">
            <a:spLocks noChangeArrowheads="1"/>
          </p:cNvSpPr>
          <p:nvPr/>
        </p:nvSpPr>
        <p:spPr bwMode="auto">
          <a:xfrm>
            <a:off x="2439988" y="4089400"/>
            <a:ext cx="1893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3" tIns="52128" rIns="104253" bIns="5212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595959"/>
                </a:solidFill>
                <a:latin typeface="Calibri" panose="020F0502020204030204" pitchFamily="34" charset="0"/>
              </a:rPr>
              <a:t>Dumb TV</a:t>
            </a:r>
          </a:p>
          <a:p>
            <a:pPr algn="ctr" eaLnBrk="1" hangingPunct="1"/>
            <a:r>
              <a:rPr lang="en-US" altLang="en-US" sz="1100" b="1">
                <a:solidFill>
                  <a:srgbClr val="595959"/>
                </a:solidFill>
                <a:latin typeface="Calibri" panose="020F0502020204030204" pitchFamily="34" charset="0"/>
              </a:rPr>
              <a:t>The Operator’s ‘Puck’</a:t>
            </a:r>
          </a:p>
        </p:txBody>
      </p:sp>
      <p:pic>
        <p:nvPicPr>
          <p:cNvPr id="9226" name="Picture 12" descr="http://compasnewsnow.com/wp-content/uploads/2012/07/sony-hd-tv-32-re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843213"/>
            <a:ext cx="17494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" descr="https://encrypted-tbn1.gstatic.com/images?q=tbn:ANd9GcTpC_HX1NyYGllVqt4Jyr3TmtOZNbu26kiF21uWQq7xjy6J4el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3011488"/>
            <a:ext cx="2492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https://encrypted-tbn1.gstatic.com/images?q=tbn:ANd9GcTpC_HX1NyYGllVqt4Jyr3TmtOZNbu26kiF21uWQq7xjy6J4el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749675"/>
            <a:ext cx="247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Arc 91"/>
          <p:cNvSpPr/>
          <p:nvPr/>
        </p:nvSpPr>
        <p:spPr>
          <a:xfrm rot="21300004">
            <a:off x="392113" y="1924050"/>
            <a:ext cx="4927600" cy="712788"/>
          </a:xfrm>
          <a:prstGeom prst="arc">
            <a:avLst>
              <a:gd name="adj1" fmla="val 13368793"/>
              <a:gd name="adj2" fmla="val 21009106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69" tIns="52135" rIns="104269" bIns="521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Arc 92"/>
          <p:cNvSpPr/>
          <p:nvPr/>
        </p:nvSpPr>
        <p:spPr>
          <a:xfrm rot="21300004">
            <a:off x="569913" y="1987550"/>
            <a:ext cx="4927600" cy="712788"/>
          </a:xfrm>
          <a:prstGeom prst="arc">
            <a:avLst>
              <a:gd name="adj1" fmla="val 11658312"/>
              <a:gd name="adj2" fmla="val 20756733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269" tIns="52135" rIns="104269" bIns="521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31" name="Text Box 102"/>
          <p:cNvSpPr txBox="1">
            <a:spLocks noChangeArrowheads="1"/>
          </p:cNvSpPr>
          <p:nvPr/>
        </p:nvSpPr>
        <p:spPr bwMode="auto">
          <a:xfrm>
            <a:off x="1916113" y="1658938"/>
            <a:ext cx="1895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3" tIns="52128" rIns="104253" bIns="5212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595959"/>
                </a:solidFill>
                <a:latin typeface="Calibri" panose="020F0502020204030204" pitchFamily="34" charset="0"/>
              </a:rPr>
              <a:t>PVR</a:t>
            </a:r>
          </a:p>
        </p:txBody>
      </p:sp>
      <p:sp>
        <p:nvSpPr>
          <p:cNvPr id="9232" name="Text Box 102"/>
          <p:cNvSpPr txBox="1">
            <a:spLocks noChangeArrowheads="1"/>
          </p:cNvSpPr>
          <p:nvPr/>
        </p:nvSpPr>
        <p:spPr bwMode="auto">
          <a:xfrm>
            <a:off x="1057275" y="1836738"/>
            <a:ext cx="1895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3" tIns="52128" rIns="104253" bIns="5212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595959"/>
                </a:solidFill>
                <a:latin typeface="Calibri" panose="020F0502020204030204" pitchFamily="34" charset="0"/>
              </a:rPr>
              <a:t>VOD</a:t>
            </a:r>
          </a:p>
        </p:txBody>
      </p:sp>
      <p:sp>
        <p:nvSpPr>
          <p:cNvPr id="9233" name="Text Box 102"/>
          <p:cNvSpPr txBox="1">
            <a:spLocks noChangeArrowheads="1"/>
          </p:cNvSpPr>
          <p:nvPr/>
        </p:nvSpPr>
        <p:spPr bwMode="auto">
          <a:xfrm>
            <a:off x="0" y="2016125"/>
            <a:ext cx="18954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3" tIns="52128" rIns="104253" bIns="5212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138"/>
              </a:lnSpc>
            </a:pPr>
            <a:r>
              <a:rPr lang="en-US" altLang="en-US" sz="1400" b="1">
                <a:solidFill>
                  <a:srgbClr val="595959"/>
                </a:solidFill>
                <a:latin typeface="Calibri" panose="020F0502020204030204" pitchFamily="34" charset="0"/>
              </a:rPr>
              <a:t>Live </a:t>
            </a:r>
          </a:p>
          <a:p>
            <a:pPr algn="ctr" eaLnBrk="1" hangingPunct="1">
              <a:lnSpc>
                <a:spcPts val="1138"/>
              </a:lnSpc>
            </a:pPr>
            <a:r>
              <a:rPr lang="en-US" altLang="en-US" sz="1400" b="1">
                <a:solidFill>
                  <a:srgbClr val="595959"/>
                </a:solidFill>
                <a:latin typeface="Calibri" panose="020F0502020204030204" pitchFamily="34" charset="0"/>
              </a:rPr>
              <a:t>Channels</a:t>
            </a:r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6386513" y="1028700"/>
            <a:ext cx="1719262" cy="10731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loud 112"/>
          <p:cNvSpPr/>
          <p:nvPr/>
        </p:nvSpPr>
        <p:spPr bwMode="auto">
          <a:xfrm>
            <a:off x="6723063" y="1435100"/>
            <a:ext cx="955675" cy="441325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69" tIns="52135" rIns="104269" bIns="521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36" name="Text Box 102"/>
          <p:cNvSpPr txBox="1">
            <a:spLocks noChangeArrowheads="1"/>
          </p:cNvSpPr>
          <p:nvPr/>
        </p:nvSpPr>
        <p:spPr bwMode="auto">
          <a:xfrm>
            <a:off x="6623050" y="1509713"/>
            <a:ext cx="11303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9" tIns="52135" rIns="104269" bIns="5213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595959"/>
                </a:solidFill>
                <a:latin typeface="Calibri" panose="020F0502020204030204" pitchFamily="34" charset="0"/>
              </a:rPr>
              <a:t>INTERNET</a:t>
            </a:r>
          </a:p>
        </p:txBody>
      </p:sp>
      <p:sp>
        <p:nvSpPr>
          <p:cNvPr id="9237" name="Text Box 102"/>
          <p:cNvSpPr txBox="1">
            <a:spLocks noChangeArrowheads="1"/>
          </p:cNvSpPr>
          <p:nvPr/>
        </p:nvSpPr>
        <p:spPr bwMode="auto">
          <a:xfrm>
            <a:off x="2103438" y="806450"/>
            <a:ext cx="18954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3" tIns="52128" rIns="104253" bIns="5212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595959"/>
                </a:solidFill>
                <a:latin typeface="Calibri" panose="020F0502020204030204" pitchFamily="34" charset="0"/>
              </a:rPr>
              <a:t>‘Media Server’ PVR</a:t>
            </a:r>
          </a:p>
          <a:p>
            <a:pPr algn="ctr" eaLnBrk="1" hangingPunct="1"/>
            <a:r>
              <a:rPr lang="en-US" altLang="en-US" sz="1200" b="1">
                <a:solidFill>
                  <a:srgbClr val="595959"/>
                </a:solidFill>
                <a:latin typeface="Calibri" panose="020F0502020204030204" pitchFamily="34" charset="0"/>
              </a:rPr>
              <a:t>12 Tuners</a:t>
            </a:r>
          </a:p>
          <a:p>
            <a:pPr algn="ctr" eaLnBrk="1" hangingPunct="1"/>
            <a:r>
              <a:rPr lang="en-US" altLang="en-US" sz="1200" b="1">
                <a:solidFill>
                  <a:srgbClr val="595959"/>
                </a:solidFill>
                <a:latin typeface="Calibri" panose="020F0502020204030204" pitchFamily="34" charset="0"/>
              </a:rPr>
              <a:t>2TB Local Storage</a:t>
            </a:r>
          </a:p>
        </p:txBody>
      </p:sp>
      <p:sp>
        <p:nvSpPr>
          <p:cNvPr id="116" name="Can 115"/>
          <p:cNvSpPr/>
          <p:nvPr/>
        </p:nvSpPr>
        <p:spPr>
          <a:xfrm>
            <a:off x="7366000" y="896938"/>
            <a:ext cx="1493838" cy="501650"/>
          </a:xfrm>
          <a:prstGeom prst="can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10TB PVR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UV Library</a:t>
            </a:r>
          </a:p>
        </p:txBody>
      </p:sp>
      <p:sp>
        <p:nvSpPr>
          <p:cNvPr id="9239" name="Text Box 102"/>
          <p:cNvSpPr txBox="1">
            <a:spLocks noChangeArrowheads="1"/>
          </p:cNvSpPr>
          <p:nvPr/>
        </p:nvSpPr>
        <p:spPr bwMode="auto">
          <a:xfrm>
            <a:off x="7605713" y="1495425"/>
            <a:ext cx="14589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3" tIns="52128" rIns="104253" bIns="5212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595959"/>
                </a:solidFill>
                <a:latin typeface="Calibri" panose="020F0502020204030204" pitchFamily="34" charset="0"/>
              </a:rPr>
              <a:t>Network PVR and ‘owned media’ store</a:t>
            </a:r>
          </a:p>
        </p:txBody>
      </p:sp>
      <p:pic>
        <p:nvPicPr>
          <p:cNvPr id="9240" name="Picture 2" descr="https://encrypted-tbn1.gstatic.com/images?q=tbn:ANd9GcTpC_HX1NyYGllVqt4Jyr3TmtOZNbu26kiF21uWQq7xjy6J4el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55913"/>
            <a:ext cx="247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0" descr="http://t0.gstatic.com/images?q=tbn:ANd9GcR4v1aSB-6epT9VdDdHSo2t7mPrukNe6dVH1PezQYVW3IaUhgsMvQ"/>
          <p:cNvPicPr>
            <a:picLocks noChangeAspect="1" noChangeArrowheads="1"/>
          </p:cNvPicPr>
          <p:nvPr/>
        </p:nvPicPr>
        <p:blipFill>
          <a:blip r:embed="rId8" cstate="print"/>
          <a:srcRect l="28000" r="27218" b="1826"/>
          <a:stretch>
            <a:fillRect/>
          </a:stretch>
        </p:blipFill>
        <p:spPr bwMode="auto">
          <a:xfrm>
            <a:off x="7377048" y="3257817"/>
            <a:ext cx="311509" cy="5487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115" descr="befw11s4_v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695450"/>
            <a:ext cx="612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s://encrypted-tbn1.gstatic.com/images?q=tbn:ANd9GcT3kJbsJhpyX0SuszgTBLcuJr7DIBCiuwuWPMvpnrVbhNsO3OtYo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4406" y="565893"/>
            <a:ext cx="395236" cy="481114"/>
          </a:xfrm>
          <a:prstGeom prst="rect">
            <a:avLst/>
          </a:prstGeom>
          <a:noFill/>
          <a:scene3d>
            <a:camera prst="orthographicFront">
              <a:rot lat="0" lon="0" rev="120000"/>
            </a:camera>
            <a:lightRig rig="threePt" dir="t"/>
          </a:scene3d>
        </p:spPr>
      </p:pic>
      <p:pic>
        <p:nvPicPr>
          <p:cNvPr id="9244" name="Picture 2" descr="https://encrypted-tbn1.gstatic.com/images?q=tbn:ANd9GcTpC_HX1NyYGllVqt4Jyr3TmtOZNbu26kiF21uWQq7xjy6J4el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4814" flipH="1">
            <a:off x="5724525" y="893763"/>
            <a:ext cx="414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5401" r="15205" b="25801"/>
          <a:stretch>
            <a:fillRect/>
          </a:stretch>
        </p:blipFill>
        <p:spPr bwMode="auto">
          <a:xfrm>
            <a:off x="3773488" y="782638"/>
            <a:ext cx="1768475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1509713"/>
            <a:ext cx="15494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4000500" y="3962400"/>
            <a:ext cx="438150" cy="149225"/>
          </a:xfrm>
          <a:custGeom>
            <a:avLst/>
            <a:gdLst>
              <a:gd name="connsiteX0" fmla="*/ 38494 w 438544"/>
              <a:gd name="connsiteY0" fmla="*/ 0 h 149797"/>
              <a:gd name="connsiteX1" fmla="*/ 38494 w 438544"/>
              <a:gd name="connsiteY1" fmla="*/ 142875 h 149797"/>
              <a:gd name="connsiteX2" fmla="*/ 438544 w 438544"/>
              <a:gd name="connsiteY2" fmla="*/ 114300 h 14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544" h="149797">
                <a:moveTo>
                  <a:pt x="38494" y="0"/>
                </a:moveTo>
                <a:cubicBezTo>
                  <a:pt x="5156" y="61912"/>
                  <a:pt x="-28181" y="123825"/>
                  <a:pt x="38494" y="142875"/>
                </a:cubicBezTo>
                <a:cubicBezTo>
                  <a:pt x="105169" y="161925"/>
                  <a:pt x="271856" y="138112"/>
                  <a:pt x="438544" y="11430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48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789363"/>
            <a:ext cx="9937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16171" r="15485" b="26428"/>
          <a:stretch>
            <a:fillRect/>
          </a:stretch>
        </p:blipFill>
        <p:spPr bwMode="auto">
          <a:xfrm>
            <a:off x="2587625" y="2924175"/>
            <a:ext cx="15859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16400" r="15523" b="26201"/>
          <a:stretch>
            <a:fillRect/>
          </a:stretch>
        </p:blipFill>
        <p:spPr bwMode="auto">
          <a:xfrm>
            <a:off x="533400" y="3043238"/>
            <a:ext cx="508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0" t="15401" r="15205" b="25801"/>
          <a:stretch>
            <a:fillRect/>
          </a:stretch>
        </p:blipFill>
        <p:spPr bwMode="auto">
          <a:xfrm>
            <a:off x="6508750" y="3140075"/>
            <a:ext cx="841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4" descr="http://www.lotuspc.net/blog/images/solstice15_win8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173413"/>
            <a:ext cx="12287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43" descr="https://upload.wikimedia.org/wikipedia/commons/a/a8/Sony-PlayStation-4-PS4-DualShock-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11475"/>
            <a:ext cx="10048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2" descr="https://encrypted-tbn1.gstatic.com/images?q=tbn:ANd9GcTpC_HX1NyYGllVqt4Jyr3TmtOZNbu26kiF21uWQq7xjy6J4el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678113"/>
            <a:ext cx="247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2" descr="https://encrypted-tbn1.gstatic.com/images?q=tbn:ANd9GcTpC_HX1NyYGllVqt4Jyr3TmtOZNbu26kiF21uWQq7xjy6J4el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06725"/>
            <a:ext cx="247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67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1"/>
          <p:cNvSpPr txBox="1">
            <a:spLocks noChangeArrowheads="1"/>
          </p:cNvSpPr>
          <p:nvPr/>
        </p:nvSpPr>
        <p:spPr bwMode="auto">
          <a:xfrm>
            <a:off x="287338" y="161925"/>
            <a:ext cx="752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GB" sz="20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The TV Conundrum</a:t>
            </a:r>
            <a:endParaRPr lang="en-GB" altLang="en-GB" sz="20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2876" y="1141514"/>
            <a:ext cx="64643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Why do we still need set top boxes?</a:t>
            </a:r>
          </a:p>
          <a:p>
            <a:endParaRPr lang="en-GB" dirty="0"/>
          </a:p>
          <a:p>
            <a:r>
              <a:rPr lang="en-GB" dirty="0" smtClean="0"/>
              <a:t>Federated TV players vs managed systems?</a:t>
            </a:r>
          </a:p>
          <a:p>
            <a:endParaRPr lang="en-GB" dirty="0"/>
          </a:p>
          <a:p>
            <a:r>
              <a:rPr lang="en-GB" dirty="0" smtClean="0"/>
              <a:t>Who should deliver TV to smart devices – broadcaster or platform?</a:t>
            </a:r>
          </a:p>
          <a:p>
            <a:endParaRPr lang="en-GB" dirty="0"/>
          </a:p>
          <a:p>
            <a:r>
              <a:rPr lang="en-GB" dirty="0" smtClean="0"/>
              <a:t>Can broadcast players survive in the face of platform competition?</a:t>
            </a:r>
          </a:p>
          <a:p>
            <a:endParaRPr lang="en-GB" dirty="0"/>
          </a:p>
          <a:p>
            <a:r>
              <a:rPr lang="en-GB" dirty="0" smtClean="0"/>
              <a:t>Does On-Demand trump PVR or vice versa?</a:t>
            </a:r>
          </a:p>
          <a:p>
            <a:endParaRPr lang="en-GB" dirty="0"/>
          </a:p>
          <a:p>
            <a:r>
              <a:rPr lang="en-GB" dirty="0" smtClean="0"/>
              <a:t>How does data fit into the TV world?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58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D8F5-D4A7-4F50-B93B-0F1774FF952C}" type="slidenum">
              <a:rPr lang="en-GB" smtClean="0"/>
              <a:t>5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77901" y="950495"/>
            <a:ext cx="4223861" cy="3019926"/>
            <a:chOff x="312267" y="1078386"/>
            <a:chExt cx="3262240" cy="2313173"/>
          </a:xfrm>
        </p:grpSpPr>
        <p:pic>
          <p:nvPicPr>
            <p:cNvPr id="7" name="Picture 21" descr="120106 - LG - Google TV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68" t="15141" r="5869" b="6490"/>
            <a:stretch>
              <a:fillRect/>
            </a:stretch>
          </p:blipFill>
          <p:spPr bwMode="auto">
            <a:xfrm>
              <a:off x="312267" y="1078386"/>
              <a:ext cx="3262240" cy="2313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22" y="1212637"/>
              <a:ext cx="2956285" cy="178398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528189" y="950495"/>
            <a:ext cx="4223861" cy="3019926"/>
            <a:chOff x="6999268" y="920656"/>
            <a:chExt cx="3262240" cy="2313173"/>
          </a:xfrm>
        </p:grpSpPr>
        <p:pic>
          <p:nvPicPr>
            <p:cNvPr id="10" name="Picture 9" descr="120106 - LG - Google TV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68" t="15141" r="5869" b="6490"/>
            <a:stretch>
              <a:fillRect/>
            </a:stretch>
          </p:blipFill>
          <p:spPr bwMode="auto">
            <a:xfrm>
              <a:off x="6999268" y="920656"/>
              <a:ext cx="3262240" cy="2313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708" y="1058407"/>
              <a:ext cx="2957426" cy="1747423"/>
            </a:xfrm>
            <a:prstGeom prst="rect">
              <a:avLst/>
            </a:prstGeom>
          </p:spPr>
        </p:pic>
      </p:grpSp>
      <p:sp>
        <p:nvSpPr>
          <p:cNvPr id="12" name="Text Box 81"/>
          <p:cNvSpPr txBox="1">
            <a:spLocks noChangeArrowheads="1"/>
          </p:cNvSpPr>
          <p:nvPr/>
        </p:nvSpPr>
        <p:spPr bwMode="auto">
          <a:xfrm>
            <a:off x="277901" y="260501"/>
            <a:ext cx="7529512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GB" sz="2000" dirty="0" smtClean="0">
                <a:solidFill>
                  <a:srgbClr val="92D050"/>
                </a:solidFill>
                <a:latin typeface="+mn-lt"/>
              </a:rPr>
              <a:t>Platform VOD vs Federated Player VOD</a:t>
            </a:r>
            <a:endParaRPr lang="en-GB" altLang="en-GB" sz="2000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328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23282" y="3388704"/>
            <a:ext cx="1766650" cy="10580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87338" y="161925"/>
            <a:ext cx="7529512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GB" sz="2000" dirty="0" smtClean="0">
                <a:solidFill>
                  <a:srgbClr val="92D050"/>
                </a:solidFill>
                <a:latin typeface="+mn-lt"/>
              </a:rPr>
              <a:t>Functionality Intertwined With Data?</a:t>
            </a:r>
            <a:endParaRPr lang="en-GB" altLang="en-GB" sz="2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40" name="Notched Right Arrow 39"/>
          <p:cNvSpPr/>
          <p:nvPr/>
        </p:nvSpPr>
        <p:spPr>
          <a:xfrm>
            <a:off x="387350" y="1575718"/>
            <a:ext cx="5335588" cy="604838"/>
          </a:xfrm>
          <a:prstGeom prst="notchedRightArrow">
            <a:avLst>
              <a:gd name="adj1" fmla="val 46723"/>
              <a:gd name="adj2" fmla="val 5061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198" name="Group 34"/>
          <p:cNvGrpSpPr>
            <a:grpSpLocks/>
          </p:cNvGrpSpPr>
          <p:nvPr/>
        </p:nvGrpSpPr>
        <p:grpSpPr bwMode="auto">
          <a:xfrm>
            <a:off x="7092950" y="1315368"/>
            <a:ext cx="1768475" cy="1713035"/>
            <a:chOff x="7092950" y="1288604"/>
            <a:chExt cx="1768475" cy="1713406"/>
          </a:xfrm>
        </p:grpSpPr>
        <p:pic>
          <p:nvPicPr>
            <p:cNvPr id="8213" name="Picture 21" descr="120106 - LG - Google TV.jpg"/>
            <p:cNvPicPr>
              <a:picLocks noChangeAspect="1"/>
            </p:cNvPicPr>
            <p:nvPr/>
          </p:nvPicPr>
          <p:blipFill>
            <a:blip r:embed="rId3" cstate="print"/>
            <a:srcRect l="4868" t="15141" r="5869" b="6490"/>
            <a:stretch>
              <a:fillRect/>
            </a:stretch>
          </p:blipFill>
          <p:spPr bwMode="auto">
            <a:xfrm>
              <a:off x="7170566" y="1288604"/>
              <a:ext cx="1541884" cy="1077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14" name="Group 37"/>
            <p:cNvGrpSpPr>
              <a:grpSpLocks/>
            </p:cNvGrpSpPr>
            <p:nvPr/>
          </p:nvGrpSpPr>
          <p:grpSpPr bwMode="auto">
            <a:xfrm>
              <a:off x="7092950" y="1341693"/>
              <a:ext cx="1768475" cy="1660317"/>
              <a:chOff x="8298939" y="2544417"/>
              <a:chExt cx="2044417" cy="1956240"/>
            </a:xfrm>
          </p:grpSpPr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8298939" y="3778102"/>
                <a:ext cx="2044417" cy="722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4269" tIns="52135" rIns="104269" bIns="52135">
                <a:spAutoFit/>
              </a:bodyPr>
              <a:lstStyle/>
              <a:p>
                <a:pPr algn="ctr">
                  <a:defRPr/>
                </a:pPr>
                <a:r>
                  <a:rPr lang="en-GB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itchFamily="34" charset="0"/>
                    <a:cs typeface="+mn-cs"/>
                  </a:rPr>
                  <a:t>Cloud</a:t>
                </a:r>
              </a:p>
              <a:p>
                <a:pPr algn="ctr">
                  <a:defRPr/>
                </a:pPr>
                <a:endPara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Arial" pitchFamily="-1" charset="0"/>
                </a:endParaRPr>
              </a:p>
            </p:txBody>
          </p:sp>
          <p:pic>
            <p:nvPicPr>
              <p:cNvPr id="8216" name="Picture 4" descr="http://4.bp.blogspot.com/-6g_qQdiVCcQ/TVsB2jVgXJI/AAAAAAAAAJ8/kZuMjNXbtSk/s400/clou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85949" y="2544417"/>
                <a:ext cx="1647947" cy="975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82588" y="1393158"/>
            <a:ext cx="1573212" cy="1630482"/>
            <a:chOff x="696769" y="2509233"/>
            <a:chExt cx="1841500" cy="1796360"/>
          </a:xfrm>
        </p:grpSpPr>
        <p:sp>
          <p:nvSpPr>
            <p:cNvPr id="6163" name="TextBox 15"/>
            <p:cNvSpPr txBox="1">
              <a:spLocks noChangeArrowheads="1"/>
            </p:cNvSpPr>
            <p:nvPr/>
          </p:nvSpPr>
          <p:spPr bwMode="auto">
            <a:xfrm>
              <a:off x="696769" y="3630097"/>
              <a:ext cx="1841500" cy="67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69" tIns="52135" rIns="104269" bIns="52135"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Simple TV</a:t>
              </a: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8212" name="Picture 4" descr="http://www.filmsy.com/wp-content/uploads/2007/06/old-tv-se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BF0"/>
                </a:clrFrom>
                <a:clrTo>
                  <a:srgbClr val="F8FBF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82436" y="2509233"/>
              <a:ext cx="1105906" cy="1105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828800" y="1358225"/>
            <a:ext cx="1930400" cy="1497498"/>
            <a:chOff x="2369536" y="2498248"/>
            <a:chExt cx="2257988" cy="1649425"/>
          </a:xfrm>
        </p:grpSpPr>
        <p:sp>
          <p:nvSpPr>
            <p:cNvPr id="6159" name="TextBox 15"/>
            <p:cNvSpPr txBox="1">
              <a:spLocks noChangeArrowheads="1"/>
            </p:cNvSpPr>
            <p:nvPr/>
          </p:nvSpPr>
          <p:spPr bwMode="auto">
            <a:xfrm>
              <a:off x="2369536" y="3658800"/>
              <a:ext cx="2257988" cy="48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69" tIns="52135" rIns="104269" bIns="52135"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Multi-Channel</a:t>
              </a: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8208" name="Group 27"/>
            <p:cNvGrpSpPr>
              <a:grpSpLocks/>
            </p:cNvGrpSpPr>
            <p:nvPr/>
          </p:nvGrpSpPr>
          <p:grpSpPr bwMode="auto">
            <a:xfrm>
              <a:off x="2783953" y="2498248"/>
              <a:ext cx="1501443" cy="1042297"/>
              <a:chOff x="2510990" y="2457304"/>
              <a:chExt cx="1501443" cy="1042297"/>
            </a:xfrm>
          </p:grpSpPr>
          <p:pic>
            <p:nvPicPr>
              <p:cNvPr id="8209" name="Picture 12" descr="http://compasnewsnow.com/wp-content/uploads/2012/07/sony-hd-tv-32-review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0990" y="2457304"/>
                <a:ext cx="1501443" cy="1042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0" name="Picture 8" descr="https://encrypted-tbn0.gstatic.com/images?q=tbn:ANd9GcQiEFgtBLOyuBYgH0Geu7L2WdG7Dm4SbGLWZH3R5QRiUrK21jesa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95586" y="2512349"/>
                <a:ext cx="1335559" cy="839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3630613" y="1359816"/>
            <a:ext cx="1746250" cy="1668358"/>
            <a:chOff x="4453127" y="2487644"/>
            <a:chExt cx="2041525" cy="1838981"/>
          </a:xfrm>
        </p:grpSpPr>
        <p:sp>
          <p:nvSpPr>
            <p:cNvPr id="6155" name="TextBox 16"/>
            <p:cNvSpPr txBox="1">
              <a:spLocks noChangeArrowheads="1"/>
            </p:cNvSpPr>
            <p:nvPr/>
          </p:nvSpPr>
          <p:spPr bwMode="auto">
            <a:xfrm>
              <a:off x="4453127" y="3650801"/>
              <a:ext cx="2041525" cy="675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69" tIns="52135" rIns="104269" bIns="52135"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Multi-Function</a:t>
              </a: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8204" name="Group 30"/>
            <p:cNvGrpSpPr>
              <a:grpSpLocks/>
            </p:cNvGrpSpPr>
            <p:nvPr/>
          </p:nvGrpSpPr>
          <p:grpSpPr bwMode="auto">
            <a:xfrm>
              <a:off x="4554891" y="2487644"/>
              <a:ext cx="1724474" cy="1064965"/>
              <a:chOff x="4377462" y="3893363"/>
              <a:chExt cx="1724474" cy="1064965"/>
            </a:xfrm>
          </p:grpSpPr>
          <p:pic>
            <p:nvPicPr>
              <p:cNvPr id="8205" name="Picture 12" descr="http://compasnewsnow.com/wp-content/uploads/2012/07/sony-hd-tv-32-review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77462" y="3893363"/>
                <a:ext cx="1724474" cy="1064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6" name="Picture 10" descr="https://encrypted-tbn3.gstatic.com/images?q=tbn:ANd9GcRJG2sstRSFhnY-nYwwLDmoHL2x0aNhkLFIBPxbRjwixkF7OGHv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67379" y="3962248"/>
                <a:ext cx="1564921" cy="807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522987" y="2701605"/>
            <a:ext cx="1718533" cy="1685077"/>
            <a:chOff x="5522987" y="2641317"/>
            <a:chExt cx="1718533" cy="1685077"/>
          </a:xfrm>
        </p:grpSpPr>
        <p:sp>
          <p:nvSpPr>
            <p:cNvPr id="32" name="Rectangle 31"/>
            <p:cNvSpPr/>
            <p:nvPr/>
          </p:nvSpPr>
          <p:spPr>
            <a:xfrm>
              <a:off x="5525617" y="3138681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25617" y="3378489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25617" y="3618392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25617" y="3869313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25617" y="4100046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 dirty="0">
                <a:latin typeface="Calibr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25617" y="2681194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25617" y="2908493"/>
              <a:ext cx="1563467" cy="167260"/>
            </a:xfrm>
            <a:prstGeom prst="rect">
              <a:avLst/>
            </a:prstGeom>
            <a:noFill/>
            <a:ln w="12700"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5522987" y="2641317"/>
              <a:ext cx="1718533" cy="1685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4k Broadcast / linear IP</a:t>
              </a:r>
              <a:endParaRPr lang="en-GB" sz="1050" b="0" dirty="0">
                <a:latin typeface="Calibri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050" b="0" dirty="0">
                  <a:latin typeface="Calibri" pitchFamily="34" charset="0"/>
                </a:rPr>
                <a:t>Red </a:t>
              </a:r>
              <a:r>
                <a:rPr lang="en-GB" sz="1050" b="0" dirty="0" smtClean="0">
                  <a:latin typeface="Calibri" pitchFamily="34" charset="0"/>
                </a:rPr>
                <a:t>Button 2 / IP</a:t>
              </a:r>
              <a:endParaRPr lang="en-GB" sz="1050" b="0" dirty="0">
                <a:latin typeface="Calibri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HTML EPGs On All Devices</a:t>
              </a:r>
              <a:endParaRPr lang="en-GB" sz="1050" b="0" dirty="0">
                <a:latin typeface="Calibri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050" b="0" dirty="0" err="1" smtClean="0">
                  <a:latin typeface="Calibri" pitchFamily="34" charset="0"/>
                </a:rPr>
                <a:t>nPVRs</a:t>
              </a:r>
              <a:r>
                <a:rPr lang="en-GB" sz="1050" b="0" dirty="0" smtClean="0">
                  <a:latin typeface="Calibri" pitchFamily="34" charset="0"/>
                </a:rPr>
                <a:t> &amp; Media </a:t>
              </a:r>
              <a:r>
                <a:rPr lang="en-GB" sz="1050" b="0" dirty="0" err="1" smtClean="0">
                  <a:latin typeface="Calibri" pitchFamily="34" charset="0"/>
                </a:rPr>
                <a:t>Mgmt</a:t>
              </a:r>
              <a:endParaRPr lang="en-GB" sz="1050" b="0" dirty="0">
                <a:latin typeface="Calibri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Device VOD (</a:t>
              </a:r>
              <a:r>
                <a:rPr lang="en-GB" sz="1050" dirty="0" smtClean="0">
                  <a:latin typeface="Calibri" pitchFamily="34" charset="0"/>
                </a:rPr>
                <a:t>Platform)</a:t>
              </a:r>
            </a:p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Personalised TV (Platform)</a:t>
              </a:r>
            </a:p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Addressable Advertising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13905" y="2698621"/>
            <a:ext cx="1778380" cy="492443"/>
            <a:chOff x="2113905" y="2638333"/>
            <a:chExt cx="1778380" cy="492443"/>
          </a:xfrm>
        </p:grpSpPr>
        <p:sp>
          <p:nvSpPr>
            <p:cNvPr id="54" name="Rectangle 53"/>
            <p:cNvSpPr/>
            <p:nvPr/>
          </p:nvSpPr>
          <p:spPr>
            <a:xfrm>
              <a:off x="2113905" y="2676433"/>
              <a:ext cx="1234840" cy="17685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13905" y="2903732"/>
              <a:ext cx="1241954" cy="176857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56" name="Text Box 3"/>
            <p:cNvSpPr txBox="1">
              <a:spLocks noChangeArrowheads="1"/>
            </p:cNvSpPr>
            <p:nvPr/>
          </p:nvSpPr>
          <p:spPr bwMode="auto">
            <a:xfrm>
              <a:off x="2173752" y="2638333"/>
              <a:ext cx="171853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Pay Broadcast</a:t>
              </a:r>
              <a:endParaRPr lang="en-GB" sz="1050" b="0" dirty="0">
                <a:latin typeface="Calibri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Simple EPGs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7315200" y="2745431"/>
            <a:ext cx="1335314" cy="161108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?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74556" y="2727004"/>
            <a:ext cx="1222037" cy="492443"/>
            <a:chOff x="674556" y="2666716"/>
            <a:chExt cx="1222037" cy="492443"/>
          </a:xfrm>
        </p:grpSpPr>
        <p:sp>
          <p:nvSpPr>
            <p:cNvPr id="42" name="Rectangle 41"/>
            <p:cNvSpPr/>
            <p:nvPr/>
          </p:nvSpPr>
          <p:spPr>
            <a:xfrm>
              <a:off x="696781" y="2682782"/>
              <a:ext cx="1021446" cy="17671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674556" y="2666716"/>
              <a:ext cx="122203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Colour Broadcast</a:t>
              </a:r>
            </a:p>
            <a:p>
              <a:pPr>
                <a:spcAft>
                  <a:spcPts val="600"/>
                </a:spcAft>
              </a:pPr>
              <a:r>
                <a:rPr lang="en-GB" sz="1050" dirty="0" smtClean="0">
                  <a:latin typeface="Calibri" pitchFamily="34" charset="0"/>
                </a:rPr>
                <a:t>Remote Controls</a:t>
              </a:r>
              <a:endParaRPr lang="en-GB" sz="1050" b="0" dirty="0">
                <a:latin typeface="Calibr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9876" y="2946575"/>
              <a:ext cx="1038755" cy="17119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58625" y="2700207"/>
            <a:ext cx="1718533" cy="1446550"/>
            <a:chOff x="3558625" y="2639919"/>
            <a:chExt cx="1718533" cy="1446550"/>
          </a:xfrm>
        </p:grpSpPr>
        <p:sp>
          <p:nvSpPr>
            <p:cNvPr id="47" name="Rectangle 46"/>
            <p:cNvSpPr/>
            <p:nvPr/>
          </p:nvSpPr>
          <p:spPr>
            <a:xfrm>
              <a:off x="3581920" y="3159318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81920" y="3379528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81920" y="2681194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81920" y="2908493"/>
              <a:ext cx="1563467" cy="167260"/>
            </a:xfrm>
            <a:prstGeom prst="rect">
              <a:avLst/>
            </a:prstGeom>
            <a:noFill/>
            <a:ln w="12700"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52" name="Text Box 3"/>
            <p:cNvSpPr txBox="1">
              <a:spLocks noChangeArrowheads="1"/>
            </p:cNvSpPr>
            <p:nvPr/>
          </p:nvSpPr>
          <p:spPr bwMode="auto">
            <a:xfrm>
              <a:off x="3558625" y="2639919"/>
              <a:ext cx="1718533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HD Broadcast</a:t>
              </a:r>
              <a:endParaRPr lang="en-GB" sz="1050" b="0" dirty="0">
                <a:latin typeface="Calibri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050" b="0" dirty="0">
                  <a:latin typeface="Calibri" pitchFamily="34" charset="0"/>
                </a:rPr>
                <a:t>Red </a:t>
              </a:r>
              <a:r>
                <a:rPr lang="en-GB" sz="1050" b="0" dirty="0" smtClean="0">
                  <a:latin typeface="Calibri" pitchFamily="34" charset="0"/>
                </a:rPr>
                <a:t>Button / MHEG</a:t>
              </a:r>
              <a:endParaRPr lang="en-GB" sz="1050" b="0" dirty="0">
                <a:latin typeface="Calibri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Rich media TV </a:t>
              </a:r>
              <a:r>
                <a:rPr lang="en-GB" sz="1050" b="0" dirty="0">
                  <a:latin typeface="Calibri" pitchFamily="34" charset="0"/>
                </a:rPr>
                <a:t>EPGs</a:t>
              </a:r>
            </a:p>
            <a:p>
              <a:pPr>
                <a:spcAft>
                  <a:spcPts val="600"/>
                </a:spcAft>
              </a:pPr>
              <a:r>
                <a:rPr lang="en-GB" sz="1050" b="0" dirty="0" smtClean="0">
                  <a:latin typeface="Calibri" pitchFamily="34" charset="0"/>
                </a:rPr>
                <a:t>PVRs</a:t>
              </a:r>
            </a:p>
            <a:p>
              <a:pPr>
                <a:spcAft>
                  <a:spcPts val="600"/>
                </a:spcAft>
              </a:pPr>
              <a:r>
                <a:rPr lang="en-GB" sz="1050" dirty="0" smtClean="0">
                  <a:latin typeface="Calibri" pitchFamily="34" charset="0"/>
                </a:rPr>
                <a:t>Device VOD (Broadcaster)</a:t>
              </a:r>
            </a:p>
            <a:p>
              <a:pPr>
                <a:spcAft>
                  <a:spcPts val="600"/>
                </a:spcAft>
              </a:pPr>
              <a:r>
                <a:rPr lang="en-GB" sz="1050" dirty="0" smtClean="0">
                  <a:latin typeface="Calibri" pitchFamily="34" charset="0"/>
                </a:rPr>
                <a:t>TV VOD (Platform)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81920" y="3619012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81920" y="3870564"/>
              <a:ext cx="1554931" cy="16726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b="0">
                <a:latin typeface="Calibri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29208" y="1384645"/>
            <a:ext cx="1746999" cy="1267042"/>
            <a:chOff x="5429208" y="1406418"/>
            <a:chExt cx="1746999" cy="1267042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4" t="14047" r="13918" b="13745"/>
            <a:stretch/>
          </p:blipFill>
          <p:spPr>
            <a:xfrm>
              <a:off x="5429208" y="1406418"/>
              <a:ext cx="1596926" cy="1065697"/>
            </a:xfrm>
            <a:prstGeom prst="rect">
              <a:avLst/>
            </a:prstGeom>
          </p:spPr>
        </p:pic>
        <p:sp>
          <p:nvSpPr>
            <p:cNvPr id="67" name="TextBox 16"/>
            <p:cNvSpPr txBox="1">
              <a:spLocks noChangeArrowheads="1"/>
            </p:cNvSpPr>
            <p:nvPr/>
          </p:nvSpPr>
          <p:spPr bwMode="auto">
            <a:xfrm>
              <a:off x="5429957" y="2229618"/>
              <a:ext cx="1746250" cy="44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69" tIns="52135" rIns="104269" bIns="52135">
              <a:spAutoFit/>
            </a:bodyPr>
            <a:lstStyle/>
            <a:p>
              <a:pPr algn="ctr">
                <a:defRPr/>
              </a:pPr>
              <a:endParaRPr lang="en-GB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GB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Connected &amp; Converged</a:t>
              </a:r>
              <a:endParaRPr lang="en-GB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3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6"/>
          <p:cNvCxnSpPr>
            <a:cxnSpLocks noChangeShapeType="1"/>
            <a:stCxn id="20" idx="3"/>
            <a:endCxn id="23" idx="3"/>
          </p:cNvCxnSpPr>
          <p:nvPr/>
        </p:nvCxnSpPr>
        <p:spPr bwMode="auto">
          <a:xfrm>
            <a:off x="3309938" y="1817660"/>
            <a:ext cx="3932237" cy="3907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" name="Straight Connector 116"/>
          <p:cNvCxnSpPr>
            <a:cxnSpLocks noChangeShapeType="1"/>
          </p:cNvCxnSpPr>
          <p:nvPr/>
        </p:nvCxnSpPr>
        <p:spPr bwMode="auto">
          <a:xfrm>
            <a:off x="5382777" y="1855788"/>
            <a:ext cx="80847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6" name="Straight Connector 116"/>
          <p:cNvCxnSpPr>
            <a:cxnSpLocks noChangeShapeType="1"/>
          </p:cNvCxnSpPr>
          <p:nvPr/>
        </p:nvCxnSpPr>
        <p:spPr bwMode="auto">
          <a:xfrm>
            <a:off x="6707188" y="2940091"/>
            <a:ext cx="0" cy="741325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8" name="Straight Connector 116"/>
          <p:cNvCxnSpPr>
            <a:cxnSpLocks noChangeShapeType="1"/>
          </p:cNvCxnSpPr>
          <p:nvPr/>
        </p:nvCxnSpPr>
        <p:spPr bwMode="auto">
          <a:xfrm>
            <a:off x="6697663" y="1878053"/>
            <a:ext cx="0" cy="741325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75" name="Group 74"/>
          <p:cNvGrpSpPr/>
          <p:nvPr/>
        </p:nvGrpSpPr>
        <p:grpSpPr>
          <a:xfrm>
            <a:off x="2252663" y="1501781"/>
            <a:ext cx="1117600" cy="516255"/>
            <a:chOff x="2252663" y="1035050"/>
            <a:chExt cx="1117600" cy="516255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2252663" y="1035050"/>
              <a:ext cx="1117600" cy="511175"/>
            </a:xfrm>
            <a:prstGeom prst="flowChartMagneticDisk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79"/>
            <p:cNvSpPr>
              <a:spLocks noChangeArrowheads="1"/>
            </p:cNvSpPr>
            <p:nvPr/>
          </p:nvSpPr>
          <p:spPr bwMode="auto">
            <a:xfrm>
              <a:off x="2333689" y="1150553"/>
              <a:ext cx="97624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ctr"/>
              <a:r>
                <a:rPr lang="en-US" sz="1000" dirty="0">
                  <a:latin typeface="Calibri" pitchFamily="34" charset="0"/>
                  <a:cs typeface="Arial" pitchFamily="34" charset="0"/>
                </a:rPr>
                <a:t>Broadcast Viewing Data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792664" y="1512891"/>
            <a:ext cx="1117600" cy="511175"/>
            <a:chOff x="4792663" y="1046163"/>
            <a:chExt cx="1117600" cy="511175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4792663" y="1046163"/>
              <a:ext cx="1117600" cy="511175"/>
            </a:xfrm>
            <a:prstGeom prst="flowChartMagneticDisk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79"/>
            <p:cNvSpPr>
              <a:spLocks noChangeArrowheads="1"/>
            </p:cNvSpPr>
            <p:nvPr/>
          </p:nvSpPr>
          <p:spPr bwMode="auto">
            <a:xfrm>
              <a:off x="4867339" y="1149947"/>
              <a:ext cx="97624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ctr"/>
              <a:r>
                <a:rPr lang="en-US" sz="1000" dirty="0">
                  <a:latin typeface="Calibri" pitchFamily="34" charset="0"/>
                  <a:cs typeface="Arial" pitchFamily="34" charset="0"/>
                </a:rPr>
                <a:t>On-Demand Viewing Data </a:t>
              </a:r>
            </a:p>
          </p:txBody>
        </p:sp>
      </p:grpSp>
      <p:sp>
        <p:nvSpPr>
          <p:cNvPr id="22" name="Flowchart: Magnetic Disk 21"/>
          <p:cNvSpPr/>
          <p:nvPr/>
        </p:nvSpPr>
        <p:spPr>
          <a:xfrm>
            <a:off x="6102350" y="1530353"/>
            <a:ext cx="1117600" cy="511175"/>
          </a:xfrm>
          <a:prstGeom prst="flowChartMagneticDisk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Rectangle 79"/>
          <p:cNvSpPr>
            <a:spLocks noChangeArrowheads="1"/>
          </p:cNvSpPr>
          <p:nvPr/>
        </p:nvSpPr>
        <p:spPr bwMode="auto">
          <a:xfrm>
            <a:off x="6078339" y="1656367"/>
            <a:ext cx="1163836" cy="4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5" tIns="46032" rIns="92065" bIns="46032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Customer Account Information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51751" y="2285391"/>
            <a:ext cx="874529" cy="36097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59430" y="2392129"/>
            <a:ext cx="873208" cy="36218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54951" y="2499703"/>
            <a:ext cx="874529" cy="36097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2631" y="2568344"/>
            <a:ext cx="873208" cy="36218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8" name="Rectangle 79"/>
          <p:cNvSpPr>
            <a:spLocks noChangeArrowheads="1"/>
          </p:cNvSpPr>
          <p:nvPr/>
        </p:nvSpPr>
        <p:spPr bwMode="auto">
          <a:xfrm>
            <a:off x="6415152" y="2553910"/>
            <a:ext cx="976248" cy="4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5" tIns="46032" rIns="92065" bIns="46032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Individual Viewer Profiles</a:t>
            </a:r>
          </a:p>
        </p:txBody>
      </p:sp>
      <p:sp>
        <p:nvSpPr>
          <p:cNvPr id="31" name="Flowchart: Magnetic Disk 30"/>
          <p:cNvSpPr/>
          <p:nvPr/>
        </p:nvSpPr>
        <p:spPr>
          <a:xfrm>
            <a:off x="638175" y="3462341"/>
            <a:ext cx="1117600" cy="511175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" name="Rectangle 79"/>
          <p:cNvSpPr>
            <a:spLocks noChangeArrowheads="1"/>
          </p:cNvSpPr>
          <p:nvPr/>
        </p:nvSpPr>
        <p:spPr bwMode="auto">
          <a:xfrm>
            <a:off x="700152" y="3587373"/>
            <a:ext cx="976248" cy="4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5" tIns="46032" rIns="92065" bIns="46032" anchor="ctr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  <a:cs typeface="Arial" pitchFamily="34" charset="0"/>
              </a:rPr>
              <a:t>Broadcast Schedule Data</a:t>
            </a:r>
          </a:p>
        </p:txBody>
      </p:sp>
      <p:sp>
        <p:nvSpPr>
          <p:cNvPr id="33" name="Down Arrow 32"/>
          <p:cNvSpPr/>
          <p:nvPr/>
        </p:nvSpPr>
        <p:spPr>
          <a:xfrm rot="16200000">
            <a:off x="2496793" y="3469933"/>
            <a:ext cx="294350" cy="103666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34" name="Flowchart: Magnetic Disk 33"/>
          <p:cNvSpPr/>
          <p:nvPr/>
        </p:nvSpPr>
        <p:spPr>
          <a:xfrm>
            <a:off x="630238" y="4055725"/>
            <a:ext cx="1117600" cy="484526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2219" y="4192210"/>
            <a:ext cx="976249" cy="4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5" tIns="46032" rIns="92065" bIns="46032" anchor="ctr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  <a:cs typeface="Arial" pitchFamily="34" charset="0"/>
              </a:rPr>
              <a:t>Advertising Schedule Data</a:t>
            </a:r>
          </a:p>
        </p:txBody>
      </p:sp>
      <p:sp>
        <p:nvSpPr>
          <p:cNvPr id="42" name="Flowchart: Magnetic Disk 41"/>
          <p:cNvSpPr/>
          <p:nvPr/>
        </p:nvSpPr>
        <p:spPr>
          <a:xfrm>
            <a:off x="6122988" y="912816"/>
            <a:ext cx="1117600" cy="511175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3" name="Rectangle 79"/>
          <p:cNvSpPr>
            <a:spLocks noChangeArrowheads="1"/>
          </p:cNvSpPr>
          <p:nvPr/>
        </p:nvSpPr>
        <p:spPr bwMode="auto">
          <a:xfrm>
            <a:off x="6196077" y="1081863"/>
            <a:ext cx="976248" cy="24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5" tIns="46032" rIns="92065" bIns="46032" anchor="ctr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  <a:cs typeface="Arial" pitchFamily="34" charset="0"/>
              </a:rPr>
              <a:t>3</a:t>
            </a:r>
            <a:r>
              <a:rPr lang="en-US" sz="1000" baseline="30000" dirty="0">
                <a:latin typeface="Calibri" pitchFamily="34" charset="0"/>
                <a:cs typeface="Arial" pitchFamily="34" charset="0"/>
              </a:rPr>
              <a:t>rd</a:t>
            </a:r>
            <a:r>
              <a:rPr lang="en-US" sz="1000" dirty="0">
                <a:latin typeface="Calibri" pitchFamily="34" charset="0"/>
                <a:cs typeface="Arial" pitchFamily="34" charset="0"/>
              </a:rPr>
              <a:t> Party Data</a:t>
            </a:r>
          </a:p>
        </p:txBody>
      </p:sp>
      <p:grpSp>
        <p:nvGrpSpPr>
          <p:cNvPr id="54" name="Group 17"/>
          <p:cNvGrpSpPr/>
          <p:nvPr/>
        </p:nvGrpSpPr>
        <p:grpSpPr>
          <a:xfrm>
            <a:off x="3302174" y="3156226"/>
            <a:ext cx="2156006" cy="1447459"/>
            <a:chOff x="3735388" y="1800225"/>
            <a:chExt cx="3135312" cy="2063750"/>
          </a:xfrm>
        </p:grpSpPr>
        <p:pic>
          <p:nvPicPr>
            <p:cNvPr id="55" name="Picture 21" descr="120106 - LG - Google TV.jpg"/>
            <p:cNvPicPr>
              <a:picLocks noChangeAspect="1"/>
            </p:cNvPicPr>
            <p:nvPr/>
          </p:nvPicPr>
          <p:blipFill>
            <a:blip r:embed="rId2" cstate="print"/>
            <a:srcRect l="4868" t="15141" r="5869" b="6490"/>
            <a:stretch>
              <a:fillRect/>
            </a:stretch>
          </p:blipFill>
          <p:spPr bwMode="auto">
            <a:xfrm>
              <a:off x="3735388" y="1800225"/>
              <a:ext cx="3135312" cy="206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" descr="https://encrypted-tbn3.gstatic.com/images?q=tbn:ANd9GcRJG2sstRSFhnY-nYwwLDmoHL2x0aNhkLFIBPxbRjwixkF7OGHv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538" y="1879605"/>
              <a:ext cx="2862262" cy="166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13" descr="https://encrypted-tbn2.google.com/images?q=tbn:ANd9GcSmQaPOc9uChtt2yJGw1Y1reVkmRFxQcIxjzFqWJwqZqWHZW4d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4582" y="2669161"/>
            <a:ext cx="1367563" cy="48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59"/>
          <p:cNvGrpSpPr/>
          <p:nvPr/>
        </p:nvGrpSpPr>
        <p:grpSpPr>
          <a:xfrm>
            <a:off x="666754" y="2314575"/>
            <a:ext cx="2420937" cy="534988"/>
            <a:chOff x="666750" y="1962150"/>
            <a:chExt cx="2420937" cy="534988"/>
          </a:xfrm>
        </p:grpSpPr>
        <p:grpSp>
          <p:nvGrpSpPr>
            <p:cNvPr id="59" name="Group 58"/>
            <p:cNvGrpSpPr/>
            <p:nvPr/>
          </p:nvGrpSpPr>
          <p:grpSpPr>
            <a:xfrm>
              <a:off x="666750" y="1962150"/>
              <a:ext cx="2420937" cy="534988"/>
              <a:chOff x="666750" y="1962150"/>
              <a:chExt cx="2420937" cy="534988"/>
            </a:xfrm>
          </p:grpSpPr>
          <p:sp>
            <p:nvSpPr>
              <p:cNvPr id="36" name="Flowchart: Magnetic Disk 35"/>
              <p:cNvSpPr/>
              <p:nvPr/>
            </p:nvSpPr>
            <p:spPr>
              <a:xfrm>
                <a:off x="666750" y="1962150"/>
                <a:ext cx="1117600" cy="511175"/>
              </a:xfrm>
              <a:prstGeom prst="flowChartMagneticDisk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Down Arrow 57"/>
              <p:cNvSpPr/>
              <p:nvPr/>
            </p:nvSpPr>
            <p:spPr>
              <a:xfrm rot="5706143">
                <a:off x="2578548" y="1987999"/>
                <a:ext cx="294350" cy="723928"/>
              </a:xfrm>
              <a:prstGeom prst="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Rectangle 79"/>
            <p:cNvSpPr>
              <a:spLocks noChangeArrowheads="1"/>
            </p:cNvSpPr>
            <p:nvPr/>
          </p:nvSpPr>
          <p:spPr bwMode="auto">
            <a:xfrm>
              <a:off x="739839" y="2150241"/>
              <a:ext cx="976249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ctr"/>
              <a:r>
                <a:rPr lang="en-US" sz="1000" dirty="0">
                  <a:latin typeface="Calibri" pitchFamily="34" charset="0"/>
                  <a:cs typeface="Arial" pitchFamily="34" charset="0"/>
                </a:rPr>
                <a:t>BARB  Data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554413" y="1512890"/>
            <a:ext cx="1117600" cy="552161"/>
            <a:chOff x="3554413" y="1046163"/>
            <a:chExt cx="1117600" cy="552161"/>
          </a:xfrm>
        </p:grpSpPr>
        <p:sp>
          <p:nvSpPr>
            <p:cNvPr id="65" name="Flowchart: Magnetic Disk 64"/>
            <p:cNvSpPr/>
            <p:nvPr/>
          </p:nvSpPr>
          <p:spPr>
            <a:xfrm>
              <a:off x="3554413" y="1046163"/>
              <a:ext cx="1117600" cy="511175"/>
            </a:xfrm>
            <a:prstGeom prst="flowChartMagneticDisk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79"/>
            <p:cNvSpPr>
              <a:spLocks noChangeArrowheads="1"/>
            </p:cNvSpPr>
            <p:nvPr/>
          </p:nvSpPr>
          <p:spPr bwMode="auto">
            <a:xfrm>
              <a:off x="3629089" y="1197572"/>
              <a:ext cx="97624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ctr"/>
              <a:r>
                <a:rPr lang="en-US" sz="1000" dirty="0" smtClean="0">
                  <a:latin typeface="Calibri" pitchFamily="34" charset="0"/>
                  <a:cs typeface="Arial" pitchFamily="34" charset="0"/>
                </a:rPr>
                <a:t>PVR </a:t>
              </a:r>
              <a:r>
                <a:rPr lang="en-US" sz="1000" dirty="0">
                  <a:latin typeface="Calibri" pitchFamily="34" charset="0"/>
                  <a:cs typeface="Arial" pitchFamily="34" charset="0"/>
                </a:rPr>
                <a:t>Viewing Data </a:t>
              </a:r>
            </a:p>
          </p:txBody>
        </p:sp>
      </p:grpSp>
      <p:grpSp>
        <p:nvGrpSpPr>
          <p:cNvPr id="67" name="Group 32"/>
          <p:cNvGrpSpPr/>
          <p:nvPr/>
        </p:nvGrpSpPr>
        <p:grpSpPr>
          <a:xfrm>
            <a:off x="4164203" y="2114549"/>
            <a:ext cx="1122174" cy="554955"/>
            <a:chOff x="4688076" y="1564396"/>
            <a:chExt cx="1573456" cy="1409909"/>
          </a:xfrm>
        </p:grpSpPr>
        <p:grpSp>
          <p:nvGrpSpPr>
            <p:cNvPr id="68" name="Group 31"/>
            <p:cNvGrpSpPr/>
            <p:nvPr/>
          </p:nvGrpSpPr>
          <p:grpSpPr>
            <a:xfrm>
              <a:off x="4688076" y="1564396"/>
              <a:ext cx="1573456" cy="1409909"/>
              <a:chOff x="4688076" y="1564396"/>
              <a:chExt cx="1573456" cy="1409909"/>
            </a:xfrm>
          </p:grpSpPr>
          <p:pic>
            <p:nvPicPr>
              <p:cNvPr id="70" name="Picture 115" descr="befw11s4_v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88076" y="2394684"/>
                <a:ext cx="585576" cy="579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Cloud 70"/>
              <p:cNvSpPr/>
              <p:nvPr/>
            </p:nvSpPr>
            <p:spPr bwMode="auto">
              <a:xfrm>
                <a:off x="4858440" y="1564396"/>
                <a:ext cx="1403092" cy="619208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5100810" y="2159306"/>
                <a:ext cx="242371" cy="49575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 Box 102"/>
            <p:cNvSpPr txBox="1">
              <a:spLocks noChangeArrowheads="1"/>
            </p:cNvSpPr>
            <p:nvPr/>
          </p:nvSpPr>
          <p:spPr bwMode="auto">
            <a:xfrm>
              <a:off x="5111827" y="1746614"/>
              <a:ext cx="892365" cy="43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itchFamily="34" charset="0"/>
                </a:rPr>
                <a:t>INTERNET</a:t>
              </a:r>
            </a:p>
          </p:txBody>
        </p:sp>
      </p:grpSp>
      <p:sp>
        <p:nvSpPr>
          <p:cNvPr id="76" name="Flowchart: Magnetic Disk 75"/>
          <p:cNvSpPr/>
          <p:nvPr/>
        </p:nvSpPr>
        <p:spPr>
          <a:xfrm>
            <a:off x="7542214" y="1541466"/>
            <a:ext cx="1117600" cy="511175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7" name="Rectangle 79"/>
          <p:cNvSpPr>
            <a:spLocks noChangeArrowheads="1"/>
          </p:cNvSpPr>
          <p:nvPr/>
        </p:nvSpPr>
        <p:spPr bwMode="auto">
          <a:xfrm>
            <a:off x="7615302" y="1671665"/>
            <a:ext cx="976248" cy="4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5" tIns="46032" rIns="92065" bIns="46032" anchor="ctr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cs typeface="Arial" pitchFamily="34" charset="0"/>
              </a:rPr>
              <a:t>Advertiser Data</a:t>
            </a:r>
            <a:endParaRPr lang="en-US" sz="1000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727334" y="3600109"/>
            <a:ext cx="2718166" cy="973325"/>
            <a:chOff x="5727334" y="3600106"/>
            <a:chExt cx="2718166" cy="973325"/>
          </a:xfrm>
        </p:grpSpPr>
        <p:sp>
          <p:nvSpPr>
            <p:cNvPr id="41" name="Rectangle 79"/>
            <p:cNvSpPr>
              <a:spLocks noChangeArrowheads="1"/>
            </p:cNvSpPr>
            <p:nvPr/>
          </p:nvSpPr>
          <p:spPr bwMode="auto">
            <a:xfrm>
              <a:off x="7281664" y="3917565"/>
              <a:ext cx="116383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algn="ctr"/>
              <a:r>
                <a:rPr lang="en-US" sz="1000" dirty="0">
                  <a:latin typeface="Calibri" pitchFamily="34" charset="0"/>
                  <a:cs typeface="Arial" pitchFamily="34" charset="0"/>
                </a:rPr>
                <a:t>Second Screen Activity</a:t>
              </a:r>
            </a:p>
          </p:txBody>
        </p:sp>
        <p:pic>
          <p:nvPicPr>
            <p:cNvPr id="78" name="Picture 67" descr="macoob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36246" y="3600106"/>
              <a:ext cx="1092886" cy="69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1" descr="http://t1.gstatic.com/images?q=tbn:ANd9GcSMCbZLAUjlGIlzDI-rPxP6gppb3URAsh5npn7TwJEiEbnx-xlcfQ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-8347"/>
            <a:stretch>
              <a:fillRect/>
            </a:stretch>
          </p:blipFill>
          <p:spPr bwMode="auto">
            <a:xfrm>
              <a:off x="5727334" y="3669486"/>
              <a:ext cx="989840" cy="64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0" descr="http://t0.gstatic.com/images?q=tbn:ANd9GcR4v1aSB-6epT9VdDdHSo2t7mPrukNe6dVH1PezQYVW3IaUhgsMvQ"/>
            <p:cNvPicPr>
              <a:picLocks noChangeAspect="1" noChangeArrowheads="1"/>
            </p:cNvPicPr>
            <p:nvPr/>
          </p:nvPicPr>
          <p:blipFill>
            <a:blip r:embed="rId8" cstate="print"/>
            <a:srcRect l="28000" r="27218" b="1826"/>
            <a:stretch>
              <a:fillRect/>
            </a:stretch>
          </p:blipFill>
          <p:spPr bwMode="auto">
            <a:xfrm>
              <a:off x="6300809" y="4092373"/>
              <a:ext cx="257341" cy="4810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TextBox 19"/>
          <p:cNvSpPr txBox="1">
            <a:spLocks noChangeArrowheads="1"/>
          </p:cNvSpPr>
          <p:nvPr/>
        </p:nvSpPr>
        <p:spPr bwMode="auto">
          <a:xfrm>
            <a:off x="276226" y="339730"/>
            <a:ext cx="8496300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6" rIns="91387" bIns="45696">
            <a:spAutoFit/>
          </a:bodyPr>
          <a:lstStyle/>
          <a:p>
            <a:r>
              <a:rPr lang="en-GB" sz="2000" dirty="0" smtClean="0">
                <a:solidFill>
                  <a:srgbClr val="92D050"/>
                </a:solidFill>
                <a:latin typeface="Calibri" pitchFamily="34" charset="0"/>
                <a:cs typeface="Arial" pitchFamily="34" charset="0"/>
              </a:rPr>
              <a:t>The Data Landscape – Data available at ‘Platform’ level</a:t>
            </a:r>
            <a:endParaRPr lang="en-GB" sz="2000" dirty="0">
              <a:solidFill>
                <a:srgbClr val="92D05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8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31" grpId="0" animBg="1"/>
      <p:bldP spid="32" grpId="0"/>
      <p:bldP spid="33" grpId="0" animBg="1"/>
      <p:bldP spid="34" grpId="0" animBg="1"/>
      <p:bldP spid="35" grpId="0"/>
      <p:bldP spid="42" grpId="0" animBg="1"/>
      <p:bldP spid="43" grpId="0"/>
      <p:bldP spid="76" grpId="0" animBg="1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 descr="https://encrypted-tbn2.gstatic.com/images?q=tbn:ANd9GcQ_tcZF8EHuCW0ag7SP7aMOO6cGOBirErrm46uItLldZlLFLwkE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008" y="1301409"/>
            <a:ext cx="915263" cy="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8" descr="https://encrypted-tbn1.gstatic.com/images?q=tbn:ANd9GcQ3zG-IzWEX2xJojDVS9bkxvtZ2mt1B69Y6LWYmHfAhkYYJyb7b6w"/>
          <p:cNvPicPr>
            <a:picLocks noChangeAspect="1" noChangeArrowheads="1"/>
          </p:cNvPicPr>
          <p:nvPr/>
        </p:nvPicPr>
        <p:blipFill>
          <a:blip r:embed="rId3" cstate="print"/>
          <a:srcRect l="2055" r="2303" b="3244"/>
          <a:stretch>
            <a:fillRect/>
          </a:stretch>
        </p:blipFill>
        <p:spPr bwMode="auto">
          <a:xfrm>
            <a:off x="1382254" y="1301409"/>
            <a:ext cx="973601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0" descr="https://encrypted-tbn0.gstatic.com/images?q=tbn:ANd9GcSsEmALqDxkp2R6yUZer4AELNRBuav8Sa7ABmpMXwIxJEJORt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367" y="1301409"/>
            <a:ext cx="866000" cy="5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" descr="https://encrypted-tbn1.gstatic.com/images?q=tbn:ANd9GcTLTN7dmawarcclxTiJcTCPIKTr87_dfUztptYBEQo6zZUmRXQx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9343" y="1291884"/>
            <a:ext cx="971007" cy="61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07676" y="5020580"/>
            <a:ext cx="111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Channels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Picture 18" descr="SmartHub Mai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4076" y="1301410"/>
            <a:ext cx="970795" cy="60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gonedigital.net/wp-content/uploads/GoodmansE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9762" y="1301409"/>
            <a:ext cx="1010160" cy="599782"/>
          </a:xfrm>
          <a:prstGeom prst="rect">
            <a:avLst/>
          </a:prstGeom>
          <a:noFill/>
        </p:spPr>
      </p:pic>
      <p:pic>
        <p:nvPicPr>
          <p:cNvPr id="27" name="Picture 46" descr="https://encrypted-tbn2.gstatic.com/images?q=tbn:ANd9GcQ_tcZF8EHuCW0ag7SP7aMOO6cGOBirErrm46uItLldZlLFLwkE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421" y="1301409"/>
            <a:ext cx="915263" cy="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0675" y="2239910"/>
            <a:ext cx="2857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 Data</a:t>
            </a:r>
          </a:p>
          <a:p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Whole Home</a:t>
            </a:r>
          </a:p>
          <a:p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Crunching</a:t>
            </a:r>
          </a:p>
          <a:p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Personalised TV</a:t>
            </a:r>
          </a:p>
          <a:p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AdInsertion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8862" y="2570051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</a:p>
          <a:p>
            <a:pPr algn="ctr"/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AdSmart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88862" y="2991532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88862" y="3413013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9175" y="2560526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</a:p>
          <a:p>
            <a:pPr algn="ctr"/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insertion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9175" y="2982007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439175" y="3403488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28762" y="1030235"/>
            <a:ext cx="7419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BSkyB	  Virgin	     </a:t>
            </a:r>
            <a:r>
              <a:rPr lang="en-GB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BTYouView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    TalkTalk </a:t>
            </a:r>
            <a:r>
              <a:rPr lang="en-GB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Youview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</a:t>
            </a:r>
            <a:r>
              <a:rPr lang="en-GB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Freesat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                  </a:t>
            </a:r>
            <a:r>
              <a:rPr lang="en-GB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SmartTV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Freeview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8862" y="2148570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</a:p>
          <a:p>
            <a:pPr algn="ctr"/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SkyiQ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9175" y="2139045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22462" y="2119995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Partial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775" y="2110470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29275" y="2072370"/>
            <a:ext cx="3114675" cy="207645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Area of Need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88862" y="3834495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39175" y="3824970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22462" y="2539095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775" y="2529570"/>
            <a:ext cx="941334" cy="3524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486151" y="3405870"/>
            <a:ext cx="2000250" cy="78105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rgbClr val="FF0000"/>
                </a:solidFill>
              </a:rPr>
              <a:t>Area of Need</a:t>
            </a:r>
            <a:endParaRPr lang="en-GB" sz="105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11037" y="2977245"/>
            <a:ext cx="941334" cy="35242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61350" y="2967720"/>
            <a:ext cx="941334" cy="35242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??</a:t>
            </a:r>
          </a:p>
        </p:txBody>
      </p:sp>
      <p:sp>
        <p:nvSpPr>
          <p:cNvPr id="46" name="Text Box 81"/>
          <p:cNvSpPr txBox="1">
            <a:spLocks noChangeArrowheads="1"/>
          </p:cNvSpPr>
          <p:nvPr/>
        </p:nvSpPr>
        <p:spPr bwMode="auto">
          <a:xfrm>
            <a:off x="228373" y="320901"/>
            <a:ext cx="7529512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GB" sz="2000" dirty="0" smtClean="0">
                <a:solidFill>
                  <a:srgbClr val="92D050"/>
                </a:solidFill>
                <a:latin typeface="+mn-lt"/>
              </a:rPr>
              <a:t>Platform VOD vs Federated Player VOD</a:t>
            </a:r>
            <a:endParaRPr lang="en-GB" altLang="en-GB" sz="2000" dirty="0">
              <a:solidFill>
                <a:srgbClr val="92D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1"/>
          <p:cNvSpPr txBox="1">
            <a:spLocks noChangeArrowheads="1"/>
          </p:cNvSpPr>
          <p:nvPr/>
        </p:nvSpPr>
        <p:spPr bwMode="auto">
          <a:xfrm>
            <a:off x="287338" y="252360"/>
            <a:ext cx="7529512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GB" sz="2000" dirty="0" smtClean="0">
                <a:solidFill>
                  <a:srgbClr val="92D050"/>
                </a:solidFill>
                <a:latin typeface="+mn-lt"/>
              </a:rPr>
              <a:t>Data – the Key Questions</a:t>
            </a:r>
            <a:endParaRPr lang="en-GB" altLang="en-GB" sz="2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478" y="1044145"/>
            <a:ext cx="8088697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Can you: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Correlate usage across linear and VOD for a single channel?</a:t>
            </a:r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Correlate linear and VOD use across different channels?</a:t>
            </a:r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Identify different users within a household?</a:t>
            </a:r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Correlate personal use in household with group use?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3962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377</Words>
  <Application>Microsoft Macintosh PowerPoint</Application>
  <PresentationFormat>On-screen Show (16:9)</PresentationFormat>
  <Paragraphs>133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nwalley</dc:creator>
  <cp:lastModifiedBy>Tim Dickens</cp:lastModifiedBy>
  <cp:revision>55</cp:revision>
  <dcterms:created xsi:type="dcterms:W3CDTF">2012-12-03T17:06:21Z</dcterms:created>
  <dcterms:modified xsi:type="dcterms:W3CDTF">2015-12-07T12:39:49Z</dcterms:modified>
</cp:coreProperties>
</file>